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3" r:id="rId5"/>
    <p:sldMasterId id="214748369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</p:sldIdLst>
  <p:sldSz cy="5143500" cx="9144000"/>
  <p:notesSz cx="6858000" cy="9144000"/>
  <p:embeddedFontLst>
    <p:embeddedFont>
      <p:font typeface="Roboto"/>
      <p:regular r:id="rId138"/>
      <p:bold r:id="rId139"/>
      <p:italic r:id="rId140"/>
      <p:boldItalic r:id="rId1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9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13535A-47C2-4E1B-8FD5-D15B34B4DD28}">
  <a:tblStyle styleId="{3813535A-47C2-4E1B-8FD5-D15B34B4DD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9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1" Type="http://schemas.openxmlformats.org/officeDocument/2006/relationships/font" Target="fonts/Roboto-boldItalic.fntdata"/><Relationship Id="rId140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font" Target="fonts/Roboto-bold.fntdata"/><Relationship Id="rId138" Type="http://schemas.openxmlformats.org/officeDocument/2006/relationships/font" Target="fonts/Roboto-regular.fntdata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9c558be9f_0_1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39c558be9f_0_1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9" name="Google Shape;309;g139c558be9f_0_15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df32ab68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df32ab68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995815978c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995815978c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995815978c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995815978c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995815978c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995815978c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995815978c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995815978c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1995815978c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1995815978c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995815978c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1995815978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995815978c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1995815978c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995815978c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1995815978c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1995815978c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1995815978c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19f083c714c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19f083c714c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df32ab6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df32ab6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19f083c714c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19f083c714c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1995815978c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1995815978c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995815978c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995815978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1995815978c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1995815978c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1995815978c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1995815978c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1995815978c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1995815978c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1995815978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1995815978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995815978c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995815978c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1995815978c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1995815978c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995815978c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995815978c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7b7b554c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7b7b554c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1995815978c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1995815978c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995815978c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1995815978c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1995815978c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1995815978c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995815978c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995815978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1995815978c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1995815978c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57b7b554c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157b7b554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8ec03dc2205026b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8ec03dc2205026b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6ad6d90f87_1_2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6ad6d90f87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df32ab68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df32ab68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3df32ab68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3df32ab6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7b7b554c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7b7b554c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3df32ab68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3df32ab68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57b7b554c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57b7b554c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7b7b554c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7b7b554c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7b7b554c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7b7b554c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7b7b554c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7b7b554c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7b7b554c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57b7b554c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7b7b554c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7b7b554c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9c558be9f_0_1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39c558be9f_0_1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139c558be9f_0_1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57b7b554c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57b7b554c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7b7b554c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7b7b554c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7b7b554c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7b7b554c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57b7b554c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57b7b554c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7b7b554c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7b7b554c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7b7b554c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7b7b554c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57b7b554c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57b7b554c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7b7b554c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57b7b554c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7b7b554c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7b7b554c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95815978c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95815978c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9c558be9f_0_9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39c558be9f_0_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39c558be9f_0_9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57b7b554c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57b7b554c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57b7b554c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57b7b554c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57b7b554c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57b7b554c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57b7b554c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57b7b554c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995815978c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995815978c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7b7b554c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7b7b554c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57b7b554c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57b7b554c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57b7b554c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57b7b554c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995815978c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995815978c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57b7b554c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57b7b554c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9c558be9f_0_1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39c558be9f_0_1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139c558be9f_0_1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995815978c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995815978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995815978c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995815978c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995815978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995815978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995815978c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995815978c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995815978c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995815978c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995815978c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995815978c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995815978c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995815978c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995815978c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995815978c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99581597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99581597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995815978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995815978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df32ab68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df32ab68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9eb3c1696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9eb3c1696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9f083c714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9f083c714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9ef5254b5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9ef5254b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9f083c714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9f083c714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9f083c714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9f083c714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9f083c714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9f083c714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9f083c714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9f083c714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9f083c714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9f083c714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9ef5254b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9ef5254b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9f083c714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9f083c714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df32ab684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df32ab684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9f083c714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9f083c714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9f083c714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9f083c714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9f083c714c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9f083c714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9f083c714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9f083c714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9ef5254b5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9ef5254b5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995815978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995815978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995815978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995815978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9f083c714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g19f083c714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9" name="Google Shape;1069;g19f083c714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9eb3c169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9eb3c169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8ec03dc2205026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8ec03dc2205026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ea47a610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ea47a610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ec03dc2205026b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ec03dc2205026b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995815978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995815978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995815978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995815978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995815978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995815978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995815978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995815978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99581597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99581597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995815978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1995815978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995815978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995815978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995815978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995815978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995815978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995815978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9d26b36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9d26b36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995815978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1995815978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995815978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995815978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995815978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995815978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995815978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1995815978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995815978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995815978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995815978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1995815978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995815978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995815978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995815978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995815978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995815978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1995815978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995815978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1995815978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9d26b36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9d26b36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995815978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995815978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995815978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995815978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995815978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995815978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995815978c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995815978c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995815978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1995815978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995815978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995815978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995815978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995815978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995815978c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1995815978c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9f083c714c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9f083c714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995815978c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995815978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Introduction">
  <p:cSld name="MAIN_POINT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13"/>
          <p:cNvSpPr txBox="1"/>
          <p:nvPr/>
        </p:nvSpPr>
        <p:spPr>
          <a:xfrm>
            <a:off x="7537550" y="38638"/>
            <a:ext cx="68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69" name="Google Shape;6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799" y="-4"/>
            <a:ext cx="967199" cy="48561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200"/>
            </a:lvl1pPr>
            <a:lvl2pPr lvl="1" rtl="0">
              <a:buNone/>
              <a:defRPr b="1" sz="1200"/>
            </a:lvl2pPr>
            <a:lvl3pPr lvl="2" rtl="0">
              <a:buNone/>
              <a:defRPr b="1" sz="1200"/>
            </a:lvl3pPr>
            <a:lvl4pPr lvl="3" rtl="0">
              <a:buNone/>
              <a:defRPr b="1" sz="1200"/>
            </a:lvl4pPr>
            <a:lvl5pPr lvl="4" rtl="0">
              <a:buNone/>
              <a:defRPr b="1" sz="1200"/>
            </a:lvl5pPr>
            <a:lvl6pPr lvl="5" rtl="0">
              <a:buNone/>
              <a:defRPr b="1" sz="1200"/>
            </a:lvl6pPr>
            <a:lvl7pPr lvl="6" rtl="0">
              <a:buNone/>
              <a:defRPr b="1" sz="1200"/>
            </a:lvl7pPr>
            <a:lvl8pPr lvl="7" rtl="0">
              <a:buNone/>
              <a:defRPr b="1" sz="1200"/>
            </a:lvl8pPr>
            <a:lvl9pPr lvl="8" rtl="0">
              <a:buNone/>
              <a:defRPr b="1"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4639300" y="4675375"/>
            <a:ext cx="41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</a:rPr>
              <a:t>Introduction</a:t>
            </a:r>
            <a:endParaRPr b="1"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Reproducibility">
  <p:cSld name="MAIN_POINT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14"/>
          <p:cNvSpPr txBox="1"/>
          <p:nvPr/>
        </p:nvSpPr>
        <p:spPr>
          <a:xfrm>
            <a:off x="7537550" y="38638"/>
            <a:ext cx="68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75" name="Google Shape;7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799" y="-4"/>
            <a:ext cx="967199" cy="48561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200"/>
            </a:lvl1pPr>
            <a:lvl2pPr lvl="1" rtl="0">
              <a:buNone/>
              <a:defRPr b="1" sz="1200"/>
            </a:lvl2pPr>
            <a:lvl3pPr lvl="2" rtl="0">
              <a:buNone/>
              <a:defRPr b="1" sz="1200"/>
            </a:lvl3pPr>
            <a:lvl4pPr lvl="3" rtl="0">
              <a:buNone/>
              <a:defRPr b="1" sz="1200"/>
            </a:lvl4pPr>
            <a:lvl5pPr lvl="4" rtl="0">
              <a:buNone/>
              <a:defRPr b="1" sz="1200"/>
            </a:lvl5pPr>
            <a:lvl6pPr lvl="5" rtl="0">
              <a:buNone/>
              <a:defRPr b="1" sz="1200"/>
            </a:lvl6pPr>
            <a:lvl7pPr lvl="6" rtl="0">
              <a:buNone/>
              <a:defRPr b="1" sz="1200"/>
            </a:lvl7pPr>
            <a:lvl8pPr lvl="7" rtl="0">
              <a:buNone/>
              <a:defRPr b="1" sz="1200"/>
            </a:lvl8pPr>
            <a:lvl9pPr lvl="8" rtl="0">
              <a:buNone/>
              <a:defRPr b="1"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4639300" y="4675375"/>
            <a:ext cx="41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</a:rPr>
              <a:t>Reproducibility</a:t>
            </a:r>
            <a:endParaRPr b="1"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Variance">
  <p:cSld name="MAIN_POINT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15"/>
          <p:cNvSpPr txBox="1"/>
          <p:nvPr/>
        </p:nvSpPr>
        <p:spPr>
          <a:xfrm>
            <a:off x="7537550" y="38638"/>
            <a:ext cx="68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81" name="Google Shape;8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799" y="-4"/>
            <a:ext cx="967199" cy="48561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200"/>
            </a:lvl1pPr>
            <a:lvl2pPr lvl="1" rtl="0">
              <a:buNone/>
              <a:defRPr b="1" sz="1200"/>
            </a:lvl2pPr>
            <a:lvl3pPr lvl="2" rtl="0">
              <a:buNone/>
              <a:defRPr b="1" sz="1200"/>
            </a:lvl3pPr>
            <a:lvl4pPr lvl="3" rtl="0">
              <a:buNone/>
              <a:defRPr b="1" sz="1200"/>
            </a:lvl4pPr>
            <a:lvl5pPr lvl="4" rtl="0">
              <a:buNone/>
              <a:defRPr b="1" sz="1200"/>
            </a:lvl5pPr>
            <a:lvl6pPr lvl="5" rtl="0">
              <a:buNone/>
              <a:defRPr b="1" sz="1200"/>
            </a:lvl6pPr>
            <a:lvl7pPr lvl="6" rtl="0">
              <a:buNone/>
              <a:defRPr b="1" sz="1200"/>
            </a:lvl7pPr>
            <a:lvl8pPr lvl="7" rtl="0">
              <a:buNone/>
              <a:defRPr b="1" sz="1200"/>
            </a:lvl8pPr>
            <a:lvl9pPr lvl="8" rtl="0">
              <a:buNone/>
              <a:defRPr b="1"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4639300" y="4675375"/>
            <a:ext cx="41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</a:rPr>
              <a:t>Variance</a:t>
            </a:r>
            <a:endParaRPr b="1"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Oríon">
  <p:cSld name="MAIN_POINT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6"/>
          <p:cNvSpPr txBox="1"/>
          <p:nvPr/>
        </p:nvSpPr>
        <p:spPr>
          <a:xfrm>
            <a:off x="7537550" y="38638"/>
            <a:ext cx="68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87" name="Google Shape;8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799" y="-4"/>
            <a:ext cx="967199" cy="48561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200"/>
            </a:lvl1pPr>
            <a:lvl2pPr lvl="1" rtl="0">
              <a:buNone/>
              <a:defRPr b="1" sz="1200"/>
            </a:lvl2pPr>
            <a:lvl3pPr lvl="2" rtl="0">
              <a:buNone/>
              <a:defRPr b="1" sz="1200"/>
            </a:lvl3pPr>
            <a:lvl4pPr lvl="3" rtl="0">
              <a:buNone/>
              <a:defRPr b="1" sz="1200"/>
            </a:lvl4pPr>
            <a:lvl5pPr lvl="4" rtl="0">
              <a:buNone/>
              <a:defRPr b="1" sz="1200"/>
            </a:lvl5pPr>
            <a:lvl6pPr lvl="5" rtl="0">
              <a:buNone/>
              <a:defRPr b="1" sz="1200"/>
            </a:lvl6pPr>
            <a:lvl7pPr lvl="6" rtl="0">
              <a:buNone/>
              <a:defRPr b="1" sz="1200"/>
            </a:lvl7pPr>
            <a:lvl8pPr lvl="7" rtl="0">
              <a:buNone/>
              <a:defRPr b="1" sz="1200"/>
            </a:lvl8pPr>
            <a:lvl9pPr lvl="8" rtl="0">
              <a:buNone/>
              <a:defRPr b="1"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4639300" y="4675375"/>
            <a:ext cx="41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</a:rPr>
              <a:t>Oríon</a:t>
            </a:r>
            <a:endParaRPr b="1" sz="1200">
              <a:solidFill>
                <a:srgbClr val="999999"/>
              </a:solidFill>
            </a:endParaRPr>
          </a:p>
        </p:txBody>
      </p:sp>
      <p:pic>
        <p:nvPicPr>
          <p:cNvPr descr="A close up of a sign&#10;&#10;Description generated with high confidence"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7250" y="4740216"/>
            <a:ext cx="482551" cy="2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Survey">
  <p:cSld name="MAIN_POINT_1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" name="Google Shape;93;p17"/>
          <p:cNvSpPr txBox="1"/>
          <p:nvPr/>
        </p:nvSpPr>
        <p:spPr>
          <a:xfrm>
            <a:off x="7537550" y="38638"/>
            <a:ext cx="68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94" name="Google Shape;9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799" y="-4"/>
            <a:ext cx="967199" cy="48561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200"/>
            </a:lvl1pPr>
            <a:lvl2pPr lvl="1" rtl="0">
              <a:buNone/>
              <a:defRPr b="1" sz="1200"/>
            </a:lvl2pPr>
            <a:lvl3pPr lvl="2" rtl="0">
              <a:buNone/>
              <a:defRPr b="1" sz="1200"/>
            </a:lvl3pPr>
            <a:lvl4pPr lvl="3" rtl="0">
              <a:buNone/>
              <a:defRPr b="1" sz="1200"/>
            </a:lvl4pPr>
            <a:lvl5pPr lvl="4" rtl="0">
              <a:buNone/>
              <a:defRPr b="1" sz="1200"/>
            </a:lvl5pPr>
            <a:lvl6pPr lvl="5" rtl="0">
              <a:buNone/>
              <a:defRPr b="1" sz="1200"/>
            </a:lvl6pPr>
            <a:lvl7pPr lvl="6" rtl="0">
              <a:buNone/>
              <a:defRPr b="1" sz="1200"/>
            </a:lvl7pPr>
            <a:lvl8pPr lvl="7" rtl="0">
              <a:buNone/>
              <a:defRPr b="1" sz="1200"/>
            </a:lvl8pPr>
            <a:lvl9pPr lvl="8" rtl="0">
              <a:buNone/>
              <a:defRPr b="1"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639300" y="4675375"/>
            <a:ext cx="41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</a:rPr>
              <a:t>Survey</a:t>
            </a:r>
            <a:endParaRPr b="1"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Conclusion">
  <p:cSld name="MAIN_POINT_1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8"/>
          <p:cNvSpPr txBox="1"/>
          <p:nvPr/>
        </p:nvSpPr>
        <p:spPr>
          <a:xfrm>
            <a:off x="7537550" y="38638"/>
            <a:ext cx="68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100" name="Google Shape;10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799" y="-4"/>
            <a:ext cx="967199" cy="48561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200"/>
            </a:lvl1pPr>
            <a:lvl2pPr lvl="1" rtl="0">
              <a:buNone/>
              <a:defRPr b="1" sz="1200"/>
            </a:lvl2pPr>
            <a:lvl3pPr lvl="2" rtl="0">
              <a:buNone/>
              <a:defRPr b="1" sz="1200"/>
            </a:lvl3pPr>
            <a:lvl4pPr lvl="3" rtl="0">
              <a:buNone/>
              <a:defRPr b="1" sz="1200"/>
            </a:lvl4pPr>
            <a:lvl5pPr lvl="4" rtl="0">
              <a:buNone/>
              <a:defRPr b="1" sz="1200"/>
            </a:lvl5pPr>
            <a:lvl6pPr lvl="5" rtl="0">
              <a:buNone/>
              <a:defRPr b="1" sz="1200"/>
            </a:lvl6pPr>
            <a:lvl7pPr lvl="6" rtl="0">
              <a:buNone/>
              <a:defRPr b="1" sz="1200"/>
            </a:lvl7pPr>
            <a:lvl8pPr lvl="7" rtl="0">
              <a:buNone/>
              <a:defRPr b="1" sz="1200"/>
            </a:lvl8pPr>
            <a:lvl9pPr lvl="8" rtl="0">
              <a:buNone/>
              <a:defRPr b="1"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4639300" y="4675375"/>
            <a:ext cx="41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C">
  <p:cSld name="TITLE_AND_BODY_2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generated with high confidence"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663235"/>
            <a:ext cx="967098" cy="4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6754350" y="423300"/>
            <a:ext cx="2266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Designing the search space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Choosing the algorithm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Running the experiment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Visualizing results</a:t>
            </a:r>
            <a:endParaRPr sz="9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 startAt="5"/>
            </a:pPr>
            <a:r>
              <a:rPr lang="en" sz="900">
                <a:solidFill>
                  <a:schemeClr val="dk1"/>
                </a:solidFill>
              </a:rPr>
              <a:t>Adjust design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30" name="Google Shape;130;p24"/>
          <p:cNvSpPr/>
          <p:nvPr/>
        </p:nvSpPr>
        <p:spPr>
          <a:xfrm>
            <a:off x="7761950" y="164100"/>
            <a:ext cx="1191009" cy="1207402"/>
          </a:xfrm>
          <a:custGeom>
            <a:rect b="b" l="l" r="r" t="t"/>
            <a:pathLst>
              <a:path extrusionOk="0" h="101505" w="96321">
                <a:moveTo>
                  <a:pt x="0" y="21829"/>
                </a:moveTo>
                <a:lnTo>
                  <a:pt x="0" y="0"/>
                </a:lnTo>
                <a:lnTo>
                  <a:pt x="96321" y="0"/>
                </a:lnTo>
                <a:lnTo>
                  <a:pt x="96321" y="101505"/>
                </a:lnTo>
                <a:lnTo>
                  <a:pt x="2183" y="101505"/>
                </a:lnTo>
                <a:lnTo>
                  <a:pt x="2183" y="79676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31" name="Google Shape;131;p24"/>
          <p:cNvSpPr txBox="1"/>
          <p:nvPr/>
        </p:nvSpPr>
        <p:spPr>
          <a:xfrm>
            <a:off x="6712050" y="4655775"/>
            <a:ext cx="1150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6224" y="4617221"/>
            <a:ext cx="967199" cy="48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-space">
  <p:cSld name="TITLE_AND_BODY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generated with high confidence"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663235"/>
            <a:ext cx="967098" cy="4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6712050" y="4655775"/>
            <a:ext cx="1150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139" name="Google Shape;1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6224" y="4617221"/>
            <a:ext cx="967199" cy="4856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6754350" y="423300"/>
            <a:ext cx="2266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Designing the search space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Choosing the algorithm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Running the experiment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Visualizing results</a:t>
            </a:r>
            <a:endParaRPr sz="9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 startAt="5"/>
            </a:pPr>
            <a:r>
              <a:rPr lang="en" sz="900">
                <a:solidFill>
                  <a:srgbClr val="EFEFEF"/>
                </a:solidFill>
              </a:rPr>
              <a:t>Adjust design</a:t>
            </a:r>
            <a:endParaRPr sz="900">
              <a:solidFill>
                <a:srgbClr val="EFEFEF"/>
              </a:solidFill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7761950" y="164100"/>
            <a:ext cx="1191009" cy="1207402"/>
          </a:xfrm>
          <a:custGeom>
            <a:rect b="b" l="l" r="r" t="t"/>
            <a:pathLst>
              <a:path extrusionOk="0" h="101505" w="96321">
                <a:moveTo>
                  <a:pt x="0" y="21829"/>
                </a:moveTo>
                <a:lnTo>
                  <a:pt x="0" y="0"/>
                </a:lnTo>
                <a:lnTo>
                  <a:pt x="96321" y="0"/>
                </a:lnTo>
                <a:lnTo>
                  <a:pt x="96321" y="101505"/>
                </a:lnTo>
                <a:lnTo>
                  <a:pt x="2183" y="101505"/>
                </a:lnTo>
                <a:lnTo>
                  <a:pt x="2183" y="79676"/>
                </a:ln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go selection">
  <p:cSld name="TITLE_AND_BODY_2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generated with high confidence" id="146" name="Google Shape;14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663235"/>
            <a:ext cx="967098" cy="4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6754350" y="423300"/>
            <a:ext cx="2266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Designing the search space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Choosing the algorithm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Running the experiment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Visualizing results</a:t>
            </a:r>
            <a:endParaRPr sz="9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 startAt="5"/>
            </a:pPr>
            <a:r>
              <a:rPr lang="en" sz="900">
                <a:solidFill>
                  <a:srgbClr val="EFEFEF"/>
                </a:solidFill>
              </a:rPr>
              <a:t>Adjust design</a:t>
            </a:r>
            <a:endParaRPr sz="900">
              <a:solidFill>
                <a:srgbClr val="EFEFEF"/>
              </a:solidFill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7761950" y="164100"/>
            <a:ext cx="1191009" cy="1207402"/>
          </a:xfrm>
          <a:custGeom>
            <a:rect b="b" l="l" r="r" t="t"/>
            <a:pathLst>
              <a:path extrusionOk="0" h="101505" w="96321">
                <a:moveTo>
                  <a:pt x="0" y="21829"/>
                </a:moveTo>
                <a:lnTo>
                  <a:pt x="0" y="0"/>
                </a:lnTo>
                <a:lnTo>
                  <a:pt x="96321" y="0"/>
                </a:lnTo>
                <a:lnTo>
                  <a:pt x="96321" y="101505"/>
                </a:lnTo>
                <a:lnTo>
                  <a:pt x="2183" y="101505"/>
                </a:lnTo>
                <a:lnTo>
                  <a:pt x="2183" y="79676"/>
                </a:ln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49" name="Google Shape;149;p26"/>
          <p:cNvSpPr txBox="1"/>
          <p:nvPr/>
        </p:nvSpPr>
        <p:spPr>
          <a:xfrm>
            <a:off x="6712050" y="4655775"/>
            <a:ext cx="1150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6224" y="4617221"/>
            <a:ext cx="967199" cy="48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e">
  <p:cSld name="TITLE_AND_BODY_2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generated with high confidence" id="155" name="Google Shape;15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663235"/>
            <a:ext cx="967098" cy="4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6754350" y="423300"/>
            <a:ext cx="2266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Designing the search space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Choosing the algorithm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Running the experiment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Visualizing results</a:t>
            </a:r>
            <a:endParaRPr sz="9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 startAt="5"/>
            </a:pPr>
            <a:r>
              <a:rPr lang="en" sz="900">
                <a:solidFill>
                  <a:srgbClr val="EFEFEF"/>
                </a:solidFill>
              </a:rPr>
              <a:t>Adjust design</a:t>
            </a:r>
            <a:endParaRPr sz="900">
              <a:solidFill>
                <a:srgbClr val="EFEFEF"/>
              </a:solidFill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7761950" y="164100"/>
            <a:ext cx="1191009" cy="1207402"/>
          </a:xfrm>
          <a:custGeom>
            <a:rect b="b" l="l" r="r" t="t"/>
            <a:pathLst>
              <a:path extrusionOk="0" h="101505" w="96321">
                <a:moveTo>
                  <a:pt x="0" y="21829"/>
                </a:moveTo>
                <a:lnTo>
                  <a:pt x="0" y="0"/>
                </a:lnTo>
                <a:lnTo>
                  <a:pt x="96321" y="0"/>
                </a:lnTo>
                <a:lnTo>
                  <a:pt x="96321" y="101505"/>
                </a:lnTo>
                <a:lnTo>
                  <a:pt x="2183" y="101505"/>
                </a:lnTo>
                <a:lnTo>
                  <a:pt x="2183" y="79676"/>
                </a:ln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58" name="Google Shape;158;p27"/>
          <p:cNvSpPr txBox="1"/>
          <p:nvPr/>
        </p:nvSpPr>
        <p:spPr>
          <a:xfrm>
            <a:off x="6712050" y="4655775"/>
            <a:ext cx="1150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6224" y="4617221"/>
            <a:ext cx="967199" cy="48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ualize">
  <p:cSld name="TITLE_AND_BODY_2_2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generated with high confidence" id="164" name="Google Shape;16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663235"/>
            <a:ext cx="967098" cy="4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6754350" y="423300"/>
            <a:ext cx="2266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Designing the search space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Choosing the algorithm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Running the experiment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Visualizing results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 startAt="5"/>
            </a:pPr>
            <a:r>
              <a:rPr lang="en" sz="900">
                <a:solidFill>
                  <a:srgbClr val="EFEFEF"/>
                </a:solidFill>
              </a:rPr>
              <a:t>Adjust design</a:t>
            </a:r>
            <a:endParaRPr sz="900">
              <a:solidFill>
                <a:srgbClr val="EFEFEF"/>
              </a:solidFill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7761950" y="164100"/>
            <a:ext cx="1191009" cy="1207402"/>
          </a:xfrm>
          <a:custGeom>
            <a:rect b="b" l="l" r="r" t="t"/>
            <a:pathLst>
              <a:path extrusionOk="0" h="101505" w="96321">
                <a:moveTo>
                  <a:pt x="0" y="21829"/>
                </a:moveTo>
                <a:lnTo>
                  <a:pt x="0" y="0"/>
                </a:lnTo>
                <a:lnTo>
                  <a:pt x="96321" y="0"/>
                </a:lnTo>
                <a:lnTo>
                  <a:pt x="96321" y="101505"/>
                </a:lnTo>
                <a:lnTo>
                  <a:pt x="2183" y="101505"/>
                </a:lnTo>
                <a:lnTo>
                  <a:pt x="2183" y="79676"/>
                </a:ln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67" name="Google Shape;167;p28"/>
          <p:cNvSpPr txBox="1"/>
          <p:nvPr/>
        </p:nvSpPr>
        <p:spPr>
          <a:xfrm>
            <a:off x="6712050" y="4655775"/>
            <a:ext cx="1150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168" name="Google Shape;1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6224" y="4617221"/>
            <a:ext cx="967199" cy="48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">
  <p:cSld name="TWO_OBJECTS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617220" y="224365"/>
            <a:ext cx="7886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617220" y="1369219"/>
            <a:ext cx="3086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•"/>
              <a:defRPr sz="1500"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•"/>
              <a:defRPr sz="1500"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4pPr>
            <a:lvl5pPr indent="-37465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•"/>
              <a:defRPr sz="23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31"/>
          <p:cNvSpPr txBox="1"/>
          <p:nvPr>
            <p:ph idx="2" type="body"/>
          </p:nvPr>
        </p:nvSpPr>
        <p:spPr>
          <a:xfrm>
            <a:off x="4265527" y="1989079"/>
            <a:ext cx="20337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11" type="ftr"/>
          </p:nvPr>
        </p:nvSpPr>
        <p:spPr>
          <a:xfrm>
            <a:off x="1008126" y="470530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2" type="sldNum"/>
          </p:nvPr>
        </p:nvSpPr>
        <p:spPr>
          <a:xfrm>
            <a:off x="8563244" y="4783733"/>
            <a:ext cx="4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" name="Google Shape;187;p31"/>
          <p:cNvCxnSpPr/>
          <p:nvPr/>
        </p:nvCxnSpPr>
        <p:spPr>
          <a:xfrm>
            <a:off x="599228" y="973667"/>
            <a:ext cx="767400" cy="0"/>
          </a:xfrm>
          <a:prstGeom prst="straightConnector1">
            <a:avLst/>
          </a:prstGeom>
          <a:noFill/>
          <a:ln cap="flat" cmpd="sng" w="889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p31"/>
          <p:cNvSpPr txBox="1"/>
          <p:nvPr>
            <p:ph idx="3" type="body"/>
          </p:nvPr>
        </p:nvSpPr>
        <p:spPr>
          <a:xfrm>
            <a:off x="6470374" y="1989079"/>
            <a:ext cx="20337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4" type="body"/>
          </p:nvPr>
        </p:nvSpPr>
        <p:spPr>
          <a:xfrm>
            <a:off x="4265527" y="3527420"/>
            <a:ext cx="20337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31"/>
          <p:cNvSpPr txBox="1"/>
          <p:nvPr>
            <p:ph idx="5" type="body"/>
          </p:nvPr>
        </p:nvSpPr>
        <p:spPr>
          <a:xfrm>
            <a:off x="6470374" y="3527420"/>
            <a:ext cx="20337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4261" y="4720538"/>
            <a:ext cx="550720" cy="224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6712050" y="4655775"/>
            <a:ext cx="1150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6224" y="4617221"/>
            <a:ext cx="967199" cy="48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9" name="Google Shape;199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3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8" name="Google Shape;218;p36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3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0" name="Google Shape;220;p36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32" name="Google Shape;232;p38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3" name="Google Shape;233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39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0" name="Google Shape;240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6" name="Google Shape;246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2" name="Google Shape;252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Introduction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200"/>
            </a:lvl1pPr>
            <a:lvl2pPr lvl="1" rtl="0">
              <a:buNone/>
              <a:defRPr b="1" sz="1200"/>
            </a:lvl2pPr>
            <a:lvl3pPr lvl="2" rtl="0">
              <a:buNone/>
              <a:defRPr b="1" sz="1200"/>
            </a:lvl3pPr>
            <a:lvl4pPr lvl="3" rtl="0">
              <a:buNone/>
              <a:defRPr b="1" sz="1200"/>
            </a:lvl4pPr>
            <a:lvl5pPr lvl="4" rtl="0">
              <a:buNone/>
              <a:defRPr b="1" sz="1200"/>
            </a:lvl5pPr>
            <a:lvl6pPr lvl="5" rtl="0">
              <a:buNone/>
              <a:defRPr b="1" sz="1200"/>
            </a:lvl6pPr>
            <a:lvl7pPr lvl="6" rtl="0">
              <a:buNone/>
              <a:defRPr b="1" sz="1200"/>
            </a:lvl7pPr>
            <a:lvl8pPr lvl="7" rtl="0">
              <a:buNone/>
              <a:defRPr b="1" sz="1200"/>
            </a:lvl8pPr>
            <a:lvl9pPr lvl="8" rtl="0">
              <a:buNone/>
              <a:defRPr b="1"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37550" y="38638"/>
            <a:ext cx="68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799" y="-4"/>
            <a:ext cx="967199" cy="48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/>
        </p:nvSpPr>
        <p:spPr>
          <a:xfrm>
            <a:off x="4639300" y="4675375"/>
            <a:ext cx="41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</a:rPr>
              <a:t>Introduction</a:t>
            </a:r>
            <a:endParaRPr b="1"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1">
  <p:cSld name="TWO_OBJECTS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617220" y="224365"/>
            <a:ext cx="7886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617220" y="1369219"/>
            <a:ext cx="3086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•"/>
              <a:defRPr sz="1500"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•"/>
              <a:defRPr sz="1500"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4pPr>
            <a:lvl5pPr indent="-37465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•"/>
              <a:defRPr sz="23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2" name="Google Shape;262;p43"/>
          <p:cNvSpPr txBox="1"/>
          <p:nvPr>
            <p:ph idx="2" type="body"/>
          </p:nvPr>
        </p:nvSpPr>
        <p:spPr>
          <a:xfrm>
            <a:off x="4265527" y="1989079"/>
            <a:ext cx="20337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3" name="Google Shape;263;p43"/>
          <p:cNvSpPr txBox="1"/>
          <p:nvPr>
            <p:ph idx="11" type="ftr"/>
          </p:nvPr>
        </p:nvSpPr>
        <p:spPr>
          <a:xfrm>
            <a:off x="1008126" y="470530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43"/>
          <p:cNvSpPr txBox="1"/>
          <p:nvPr>
            <p:ph idx="12" type="sldNum"/>
          </p:nvPr>
        </p:nvSpPr>
        <p:spPr>
          <a:xfrm>
            <a:off x="551031" y="4705301"/>
            <a:ext cx="4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5" name="Google Shape;265;p43"/>
          <p:cNvCxnSpPr/>
          <p:nvPr/>
        </p:nvCxnSpPr>
        <p:spPr>
          <a:xfrm flipH="1">
            <a:off x="628755" y="4649050"/>
            <a:ext cx="154200" cy="312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6" name="Google Shape;26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84943" y="4663386"/>
            <a:ext cx="695475" cy="282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43"/>
          <p:cNvCxnSpPr/>
          <p:nvPr/>
        </p:nvCxnSpPr>
        <p:spPr>
          <a:xfrm>
            <a:off x="599228" y="973666"/>
            <a:ext cx="767400" cy="0"/>
          </a:xfrm>
          <a:prstGeom prst="straightConnector1">
            <a:avLst/>
          </a:prstGeom>
          <a:noFill/>
          <a:ln cap="flat" cmpd="sng" w="889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43"/>
          <p:cNvSpPr txBox="1"/>
          <p:nvPr>
            <p:ph idx="3" type="body"/>
          </p:nvPr>
        </p:nvSpPr>
        <p:spPr>
          <a:xfrm>
            <a:off x="6470374" y="1989079"/>
            <a:ext cx="20337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9" name="Google Shape;269;p43"/>
          <p:cNvSpPr txBox="1"/>
          <p:nvPr>
            <p:ph idx="4" type="body"/>
          </p:nvPr>
        </p:nvSpPr>
        <p:spPr>
          <a:xfrm>
            <a:off x="4265527" y="3527420"/>
            <a:ext cx="20337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idx="5" type="body"/>
          </p:nvPr>
        </p:nvSpPr>
        <p:spPr>
          <a:xfrm>
            <a:off x="6470374" y="3527420"/>
            <a:ext cx="20337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onnes + icon">
  <p:cSld name="5 colonnes + ico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617220" y="224365"/>
            <a:ext cx="7886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640079" y="2006867"/>
            <a:ext cx="14508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4" name="Google Shape;274;p44"/>
          <p:cNvSpPr txBox="1"/>
          <p:nvPr>
            <p:ph idx="2" type="body"/>
          </p:nvPr>
        </p:nvSpPr>
        <p:spPr>
          <a:xfrm>
            <a:off x="2243356" y="2006867"/>
            <a:ext cx="14508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44"/>
          <p:cNvSpPr txBox="1"/>
          <p:nvPr>
            <p:ph idx="11" type="ftr"/>
          </p:nvPr>
        </p:nvSpPr>
        <p:spPr>
          <a:xfrm>
            <a:off x="1008126" y="470530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44"/>
          <p:cNvSpPr txBox="1"/>
          <p:nvPr>
            <p:ph idx="12" type="sldNum"/>
          </p:nvPr>
        </p:nvSpPr>
        <p:spPr>
          <a:xfrm>
            <a:off x="551031" y="4705301"/>
            <a:ext cx="4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4"/>
          <p:cNvSpPr txBox="1"/>
          <p:nvPr>
            <p:ph idx="3" type="body"/>
          </p:nvPr>
        </p:nvSpPr>
        <p:spPr>
          <a:xfrm>
            <a:off x="3846634" y="2006867"/>
            <a:ext cx="14508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78" name="Google Shape;278;p44"/>
          <p:cNvCxnSpPr/>
          <p:nvPr/>
        </p:nvCxnSpPr>
        <p:spPr>
          <a:xfrm flipH="1">
            <a:off x="628755" y="4649050"/>
            <a:ext cx="154200" cy="312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84943" y="4663386"/>
            <a:ext cx="695475" cy="282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44"/>
          <p:cNvCxnSpPr/>
          <p:nvPr/>
        </p:nvCxnSpPr>
        <p:spPr>
          <a:xfrm>
            <a:off x="599228" y="973666"/>
            <a:ext cx="767400" cy="0"/>
          </a:xfrm>
          <a:prstGeom prst="straightConnector1">
            <a:avLst/>
          </a:prstGeom>
          <a:noFill/>
          <a:ln cap="flat" cmpd="sng" w="889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p44"/>
          <p:cNvSpPr txBox="1"/>
          <p:nvPr>
            <p:ph idx="4" type="body"/>
          </p:nvPr>
        </p:nvSpPr>
        <p:spPr>
          <a:xfrm>
            <a:off x="5449911" y="2006867"/>
            <a:ext cx="14508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5" type="body"/>
          </p:nvPr>
        </p:nvSpPr>
        <p:spPr>
          <a:xfrm>
            <a:off x="7053190" y="2006867"/>
            <a:ext cx="14508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  <a:defRPr sz="1200"/>
            </a:lvl1pPr>
            <a:lvl2pPr indent="-2921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2pPr>
            <a:lvl3pPr indent="-2921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3pPr>
            <a:lvl4pPr indent="-2921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•"/>
              <a:defRPr sz="10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onnes">
  <p:cSld name="3 colonnes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617220" y="224365"/>
            <a:ext cx="7886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617221" y="1369219"/>
            <a:ext cx="2427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6" name="Google Shape;286;p45"/>
          <p:cNvSpPr txBox="1"/>
          <p:nvPr>
            <p:ph idx="2" type="body"/>
          </p:nvPr>
        </p:nvSpPr>
        <p:spPr>
          <a:xfrm>
            <a:off x="3357403" y="1369219"/>
            <a:ext cx="2427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11" type="ftr"/>
          </p:nvPr>
        </p:nvSpPr>
        <p:spPr>
          <a:xfrm>
            <a:off x="1008126" y="470530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5"/>
          <p:cNvSpPr txBox="1"/>
          <p:nvPr>
            <p:ph idx="12" type="sldNum"/>
          </p:nvPr>
        </p:nvSpPr>
        <p:spPr>
          <a:xfrm>
            <a:off x="551031" y="4705301"/>
            <a:ext cx="4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45"/>
          <p:cNvSpPr txBox="1"/>
          <p:nvPr>
            <p:ph idx="3" type="body"/>
          </p:nvPr>
        </p:nvSpPr>
        <p:spPr>
          <a:xfrm>
            <a:off x="6077094" y="1369219"/>
            <a:ext cx="2427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90" name="Google Shape;290;p45"/>
          <p:cNvCxnSpPr/>
          <p:nvPr/>
        </p:nvCxnSpPr>
        <p:spPr>
          <a:xfrm flipH="1">
            <a:off x="628755" y="4649050"/>
            <a:ext cx="154200" cy="312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1" name="Google Shape;29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84943" y="4663386"/>
            <a:ext cx="695475" cy="282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45"/>
          <p:cNvCxnSpPr/>
          <p:nvPr/>
        </p:nvCxnSpPr>
        <p:spPr>
          <a:xfrm>
            <a:off x="599228" y="973666"/>
            <a:ext cx="767400" cy="0"/>
          </a:xfrm>
          <a:prstGeom prst="straightConnector1">
            <a:avLst/>
          </a:prstGeom>
          <a:noFill/>
          <a:ln cap="flat" cmpd="sng" w="889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onne">
  <p:cSld name="1 colonn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617220" y="224365"/>
            <a:ext cx="7886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6"/>
          <p:cNvSpPr txBox="1"/>
          <p:nvPr>
            <p:ph idx="1" type="body"/>
          </p:nvPr>
        </p:nvSpPr>
        <p:spPr>
          <a:xfrm>
            <a:off x="617220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>
                <a:solidFill>
                  <a:schemeClr val="accent4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>
                <a:solidFill>
                  <a:schemeClr val="accent4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>
                <a:solidFill>
                  <a:schemeClr val="accent4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>
                <a:solidFill>
                  <a:schemeClr val="accent4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6" name="Google Shape;296;p46"/>
          <p:cNvSpPr txBox="1"/>
          <p:nvPr>
            <p:ph idx="11" type="ftr"/>
          </p:nvPr>
        </p:nvSpPr>
        <p:spPr>
          <a:xfrm>
            <a:off x="1008126" y="470530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46"/>
          <p:cNvSpPr txBox="1"/>
          <p:nvPr>
            <p:ph idx="12" type="sldNum"/>
          </p:nvPr>
        </p:nvSpPr>
        <p:spPr>
          <a:xfrm>
            <a:off x="551031" y="4705301"/>
            <a:ext cx="4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" name="Google Shape;298;p46"/>
          <p:cNvCxnSpPr/>
          <p:nvPr/>
        </p:nvCxnSpPr>
        <p:spPr>
          <a:xfrm flipH="1">
            <a:off x="628755" y="4649050"/>
            <a:ext cx="154200" cy="312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9" name="Google Shape;29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84943" y="4663386"/>
            <a:ext cx="695475" cy="282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46"/>
          <p:cNvCxnSpPr/>
          <p:nvPr/>
        </p:nvCxnSpPr>
        <p:spPr>
          <a:xfrm>
            <a:off x="599228" y="973666"/>
            <a:ext cx="767400" cy="0"/>
          </a:xfrm>
          <a:prstGeom prst="straightConnector1">
            <a:avLst/>
          </a:prstGeom>
          <a:noFill/>
          <a:ln cap="flat" cmpd="sng" w="889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 1 colonne">
  <p:cSld name="Titre et contenu 1 colonne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489079" y="1304876"/>
            <a:ext cx="8171700" cy="28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03" name="Google Shape;303;p47"/>
          <p:cNvSpPr txBox="1"/>
          <p:nvPr>
            <p:ph idx="11" type="ftr"/>
          </p:nvPr>
        </p:nvSpPr>
        <p:spPr>
          <a:xfrm>
            <a:off x="5353475" y="4919341"/>
            <a:ext cx="2451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47"/>
          <p:cNvSpPr txBox="1"/>
          <p:nvPr>
            <p:ph idx="12" type="sldNum"/>
          </p:nvPr>
        </p:nvSpPr>
        <p:spPr>
          <a:xfrm>
            <a:off x="8230543" y="4817566"/>
            <a:ext cx="4305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7"/>
          <p:cNvSpPr txBox="1"/>
          <p:nvPr>
            <p:ph type="title"/>
          </p:nvPr>
        </p:nvSpPr>
        <p:spPr>
          <a:xfrm>
            <a:off x="489078" y="387045"/>
            <a:ext cx="8171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Variance">
  <p:cSld name="TITLE_AND_BODY_1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200"/>
            </a:lvl1pPr>
            <a:lvl2pPr lvl="1" rtl="0">
              <a:buNone/>
              <a:defRPr b="1" sz="1200"/>
            </a:lvl2pPr>
            <a:lvl3pPr lvl="2" rtl="0">
              <a:buNone/>
              <a:defRPr b="1" sz="1200"/>
            </a:lvl3pPr>
            <a:lvl4pPr lvl="3" rtl="0">
              <a:buNone/>
              <a:defRPr b="1" sz="1200"/>
            </a:lvl4pPr>
            <a:lvl5pPr lvl="4" rtl="0">
              <a:buNone/>
              <a:defRPr b="1" sz="1200"/>
            </a:lvl5pPr>
            <a:lvl6pPr lvl="5" rtl="0">
              <a:buNone/>
              <a:defRPr b="1" sz="1200"/>
            </a:lvl6pPr>
            <a:lvl7pPr lvl="6" rtl="0">
              <a:buNone/>
              <a:defRPr b="1" sz="1200"/>
            </a:lvl7pPr>
            <a:lvl8pPr lvl="7" rtl="0">
              <a:buNone/>
              <a:defRPr b="1" sz="1200"/>
            </a:lvl8pPr>
            <a:lvl9pPr lvl="8" rtl="0">
              <a:buNone/>
              <a:defRPr b="1"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7537550" y="38638"/>
            <a:ext cx="68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799" y="-4"/>
            <a:ext cx="967199" cy="48561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39300" y="4675375"/>
            <a:ext cx="41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</a:rPr>
              <a:t>Variance</a:t>
            </a:r>
            <a:endParaRPr b="1"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Oríon">
  <p:cSld name="TITLE_AND_BODY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200"/>
            </a:lvl1pPr>
            <a:lvl2pPr lvl="1" rtl="0">
              <a:buNone/>
              <a:defRPr b="1" sz="1200"/>
            </a:lvl2pPr>
            <a:lvl3pPr lvl="2" rtl="0">
              <a:buNone/>
              <a:defRPr b="1" sz="1200"/>
            </a:lvl3pPr>
            <a:lvl4pPr lvl="3" rtl="0">
              <a:buNone/>
              <a:defRPr b="1" sz="1200"/>
            </a:lvl4pPr>
            <a:lvl5pPr lvl="4" rtl="0">
              <a:buNone/>
              <a:defRPr b="1" sz="1200"/>
            </a:lvl5pPr>
            <a:lvl6pPr lvl="5" rtl="0">
              <a:buNone/>
              <a:defRPr b="1" sz="1200"/>
            </a:lvl6pPr>
            <a:lvl7pPr lvl="6" rtl="0">
              <a:buNone/>
              <a:defRPr b="1" sz="1200"/>
            </a:lvl7pPr>
            <a:lvl8pPr lvl="7" rtl="0">
              <a:buNone/>
              <a:defRPr b="1" sz="1200"/>
            </a:lvl8pPr>
            <a:lvl9pPr lvl="8" rtl="0">
              <a:buNone/>
              <a:defRPr b="1"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7537550" y="38638"/>
            <a:ext cx="68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799" y="-4"/>
            <a:ext cx="967199" cy="48561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39300" y="4675375"/>
            <a:ext cx="41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Oríon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descr="A close up of a sign&#10;&#10;Description generated with high confidence"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7250" y="4740216"/>
            <a:ext cx="482551" cy="2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Conclusion">
  <p:cSld name="TITLE_AND_BODY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/>
        </p:nvSpPr>
        <p:spPr>
          <a:xfrm>
            <a:off x="4639300" y="4675375"/>
            <a:ext cx="41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</a:rPr>
              <a:t>Conclusion</a:t>
            </a:r>
            <a:r>
              <a:rPr b="1" lang="en" sz="1200">
                <a:solidFill>
                  <a:schemeClr val="lt1"/>
                </a:solidFill>
              </a:rPr>
              <a:t>0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200"/>
            </a:lvl1pPr>
            <a:lvl2pPr lvl="1" rtl="0">
              <a:buNone/>
              <a:defRPr b="1" sz="1200"/>
            </a:lvl2pPr>
            <a:lvl3pPr lvl="2" rtl="0">
              <a:buNone/>
              <a:defRPr b="1" sz="1200"/>
            </a:lvl3pPr>
            <a:lvl4pPr lvl="3" rtl="0">
              <a:buNone/>
              <a:defRPr b="1" sz="1200"/>
            </a:lvl4pPr>
            <a:lvl5pPr lvl="4" rtl="0">
              <a:buNone/>
              <a:defRPr b="1" sz="1200"/>
            </a:lvl5pPr>
            <a:lvl6pPr lvl="5" rtl="0">
              <a:buNone/>
              <a:defRPr b="1" sz="1200"/>
            </a:lvl6pPr>
            <a:lvl7pPr lvl="6" rtl="0">
              <a:buNone/>
              <a:defRPr b="1" sz="1200"/>
            </a:lvl7pPr>
            <a:lvl8pPr lvl="7" rtl="0">
              <a:buNone/>
              <a:defRPr b="1" sz="1200"/>
            </a:lvl8pPr>
            <a:lvl9pPr lvl="8" rtl="0">
              <a:buNone/>
              <a:defRPr b="1"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7537550" y="38638"/>
            <a:ext cx="68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Xavier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</a:rPr>
              <a:t>Bouthillier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descr="A picture containing drawing&#10;&#10;Description generated with very high confidence" id="50" name="Google Shape;5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799" y="-4"/>
            <a:ext cx="967199" cy="48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2.png"/><Relationship Id="rId4" Type="http://schemas.openxmlformats.org/officeDocument/2006/relationships/image" Target="../media/image88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8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://orion.readthedocs.io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Relationship Id="rId5" Type="http://schemas.openxmlformats.org/officeDocument/2006/relationships/image" Target="../media/image100.png"/><Relationship Id="rId6" Type="http://schemas.openxmlformats.org/officeDocument/2006/relationships/image" Target="../media/image10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04.png"/><Relationship Id="rId4" Type="http://schemas.openxmlformats.org/officeDocument/2006/relationships/image" Target="../media/image107.png"/><Relationship Id="rId5" Type="http://schemas.openxmlformats.org/officeDocument/2006/relationships/image" Target="../media/image1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4.png"/><Relationship Id="rId4" Type="http://schemas.openxmlformats.org/officeDocument/2006/relationships/image" Target="../media/image107.png"/><Relationship Id="rId5" Type="http://schemas.openxmlformats.org/officeDocument/2006/relationships/image" Target="../media/image1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Relationship Id="rId5" Type="http://schemas.openxmlformats.org/officeDocument/2006/relationships/image" Target="../media/image58.png"/><Relationship Id="rId6" Type="http://schemas.openxmlformats.org/officeDocument/2006/relationships/image" Target="../media/image65.png"/><Relationship Id="rId7" Type="http://schemas.openxmlformats.org/officeDocument/2006/relationships/image" Target="../media/image77.png"/><Relationship Id="rId8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80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Relationship Id="rId11" Type="http://schemas.openxmlformats.org/officeDocument/2006/relationships/image" Target="../media/image72.png"/><Relationship Id="rId10" Type="http://schemas.openxmlformats.org/officeDocument/2006/relationships/image" Target="../media/image73.png"/><Relationship Id="rId13" Type="http://schemas.openxmlformats.org/officeDocument/2006/relationships/image" Target="../media/image62.png"/><Relationship Id="rId12" Type="http://schemas.openxmlformats.org/officeDocument/2006/relationships/image" Target="../media/image71.png"/><Relationship Id="rId15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80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Relationship Id="rId11" Type="http://schemas.openxmlformats.org/officeDocument/2006/relationships/image" Target="../media/image72.png"/><Relationship Id="rId10" Type="http://schemas.openxmlformats.org/officeDocument/2006/relationships/image" Target="../media/image73.png"/><Relationship Id="rId13" Type="http://schemas.openxmlformats.org/officeDocument/2006/relationships/image" Target="../media/image62.png"/><Relationship Id="rId12" Type="http://schemas.openxmlformats.org/officeDocument/2006/relationships/image" Target="../media/image71.png"/><Relationship Id="rId15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80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Relationship Id="rId11" Type="http://schemas.openxmlformats.org/officeDocument/2006/relationships/image" Target="../media/image72.png"/><Relationship Id="rId10" Type="http://schemas.openxmlformats.org/officeDocument/2006/relationships/image" Target="../media/image73.png"/><Relationship Id="rId13" Type="http://schemas.openxmlformats.org/officeDocument/2006/relationships/image" Target="../media/image62.png"/><Relationship Id="rId12" Type="http://schemas.openxmlformats.org/officeDocument/2006/relationships/image" Target="../media/image71.png"/><Relationship Id="rId15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80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Relationship Id="rId11" Type="http://schemas.openxmlformats.org/officeDocument/2006/relationships/image" Target="../media/image72.png"/><Relationship Id="rId10" Type="http://schemas.openxmlformats.org/officeDocument/2006/relationships/image" Target="../media/image73.png"/><Relationship Id="rId13" Type="http://schemas.openxmlformats.org/officeDocument/2006/relationships/image" Target="../media/image62.png"/><Relationship Id="rId12" Type="http://schemas.openxmlformats.org/officeDocument/2006/relationships/image" Target="../media/image71.png"/><Relationship Id="rId15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80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Relationship Id="rId11" Type="http://schemas.openxmlformats.org/officeDocument/2006/relationships/image" Target="../media/image72.png"/><Relationship Id="rId10" Type="http://schemas.openxmlformats.org/officeDocument/2006/relationships/image" Target="../media/image73.png"/><Relationship Id="rId13" Type="http://schemas.openxmlformats.org/officeDocument/2006/relationships/image" Target="../media/image62.png"/><Relationship Id="rId12" Type="http://schemas.openxmlformats.org/officeDocument/2006/relationships/image" Target="../media/image71.png"/><Relationship Id="rId15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80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Relationship Id="rId11" Type="http://schemas.openxmlformats.org/officeDocument/2006/relationships/image" Target="../media/image72.png"/><Relationship Id="rId10" Type="http://schemas.openxmlformats.org/officeDocument/2006/relationships/image" Target="../media/image73.png"/><Relationship Id="rId13" Type="http://schemas.openxmlformats.org/officeDocument/2006/relationships/image" Target="../media/image62.png"/><Relationship Id="rId12" Type="http://schemas.openxmlformats.org/officeDocument/2006/relationships/image" Target="../media/image71.png"/><Relationship Id="rId15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80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Relationship Id="rId11" Type="http://schemas.openxmlformats.org/officeDocument/2006/relationships/image" Target="../media/image72.png"/><Relationship Id="rId10" Type="http://schemas.openxmlformats.org/officeDocument/2006/relationships/image" Target="../media/image73.png"/><Relationship Id="rId13" Type="http://schemas.openxmlformats.org/officeDocument/2006/relationships/image" Target="../media/image62.png"/><Relationship Id="rId12" Type="http://schemas.openxmlformats.org/officeDocument/2006/relationships/image" Target="../media/image71.png"/><Relationship Id="rId15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5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81.png"/><Relationship Id="rId8" Type="http://schemas.openxmlformats.org/officeDocument/2006/relationships/image" Target="../media/image86.png"/><Relationship Id="rId11" Type="http://schemas.openxmlformats.org/officeDocument/2006/relationships/image" Target="../media/image63.png"/><Relationship Id="rId10" Type="http://schemas.openxmlformats.org/officeDocument/2006/relationships/image" Target="../media/image74.png"/><Relationship Id="rId13" Type="http://schemas.openxmlformats.org/officeDocument/2006/relationships/image" Target="../media/image82.png"/><Relationship Id="rId12" Type="http://schemas.openxmlformats.org/officeDocument/2006/relationships/image" Target="../media/image66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5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81.png"/><Relationship Id="rId8" Type="http://schemas.openxmlformats.org/officeDocument/2006/relationships/image" Target="../media/image86.png"/><Relationship Id="rId11" Type="http://schemas.openxmlformats.org/officeDocument/2006/relationships/image" Target="../media/image63.png"/><Relationship Id="rId10" Type="http://schemas.openxmlformats.org/officeDocument/2006/relationships/image" Target="../media/image74.png"/><Relationship Id="rId13" Type="http://schemas.openxmlformats.org/officeDocument/2006/relationships/image" Target="../media/image82.png"/><Relationship Id="rId12" Type="http://schemas.openxmlformats.org/officeDocument/2006/relationships/image" Target="../media/image66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5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5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81.png"/><Relationship Id="rId8" Type="http://schemas.openxmlformats.org/officeDocument/2006/relationships/image" Target="../media/image86.png"/><Relationship Id="rId11" Type="http://schemas.openxmlformats.org/officeDocument/2006/relationships/image" Target="../media/image63.png"/><Relationship Id="rId10" Type="http://schemas.openxmlformats.org/officeDocument/2006/relationships/image" Target="../media/image74.png"/><Relationship Id="rId13" Type="http://schemas.openxmlformats.org/officeDocument/2006/relationships/image" Target="../media/image82.png"/><Relationship Id="rId12" Type="http://schemas.openxmlformats.org/officeDocument/2006/relationships/image" Target="../media/image66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5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81.png"/><Relationship Id="rId8" Type="http://schemas.openxmlformats.org/officeDocument/2006/relationships/image" Target="../media/image86.png"/><Relationship Id="rId11" Type="http://schemas.openxmlformats.org/officeDocument/2006/relationships/image" Target="../media/image63.png"/><Relationship Id="rId10" Type="http://schemas.openxmlformats.org/officeDocument/2006/relationships/image" Target="../media/image74.png"/><Relationship Id="rId13" Type="http://schemas.openxmlformats.org/officeDocument/2006/relationships/image" Target="../media/image82.png"/><Relationship Id="rId12" Type="http://schemas.openxmlformats.org/officeDocument/2006/relationships/image" Target="../media/image66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5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81.png"/><Relationship Id="rId8" Type="http://schemas.openxmlformats.org/officeDocument/2006/relationships/image" Target="../media/image86.png"/><Relationship Id="rId11" Type="http://schemas.openxmlformats.org/officeDocument/2006/relationships/image" Target="../media/image63.png"/><Relationship Id="rId10" Type="http://schemas.openxmlformats.org/officeDocument/2006/relationships/image" Target="../media/image74.png"/><Relationship Id="rId13" Type="http://schemas.openxmlformats.org/officeDocument/2006/relationships/image" Target="../media/image82.png"/><Relationship Id="rId12" Type="http://schemas.openxmlformats.org/officeDocument/2006/relationships/image" Target="../media/image66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5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81.png"/><Relationship Id="rId8" Type="http://schemas.openxmlformats.org/officeDocument/2006/relationships/image" Target="../media/image86.png"/><Relationship Id="rId11" Type="http://schemas.openxmlformats.org/officeDocument/2006/relationships/image" Target="../media/image63.png"/><Relationship Id="rId10" Type="http://schemas.openxmlformats.org/officeDocument/2006/relationships/image" Target="../media/image74.png"/><Relationship Id="rId13" Type="http://schemas.openxmlformats.org/officeDocument/2006/relationships/image" Target="../media/image82.png"/><Relationship Id="rId12" Type="http://schemas.openxmlformats.org/officeDocument/2006/relationships/image" Target="../media/image66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5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81.png"/><Relationship Id="rId8" Type="http://schemas.openxmlformats.org/officeDocument/2006/relationships/image" Target="../media/image86.png"/><Relationship Id="rId11" Type="http://schemas.openxmlformats.org/officeDocument/2006/relationships/image" Target="../media/image63.png"/><Relationship Id="rId10" Type="http://schemas.openxmlformats.org/officeDocument/2006/relationships/image" Target="../media/image74.png"/><Relationship Id="rId12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automl.github.io/SMAC3" TargetMode="External"/><Relationship Id="rId4" Type="http://schemas.openxmlformats.org/officeDocument/2006/relationships/hyperlink" Target="https://github.com/hyperopt/hyperopt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0.png"/><Relationship Id="rId4" Type="http://schemas.openxmlformats.org/officeDocument/2006/relationships/image" Target="../media/image8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0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8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0F2C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547625" y="971975"/>
            <a:ext cx="69702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" sz="3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Accounting for Variance in Machine Learning Benchmarks</a:t>
            </a:r>
            <a:r>
              <a:rPr b="1" lang="en" sz="5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Xavier Bouthillier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881" y="3656826"/>
            <a:ext cx="1133100" cy="56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7"/>
          <p:cNvPicPr preferRelativeResize="0"/>
          <p:nvPr/>
        </p:nvPicPr>
        <p:blipFill rotWithShape="1">
          <a:blip r:embed="rId3">
            <a:alphaModFix/>
          </a:blip>
          <a:srcRect b="22329" l="0" r="0" t="4410"/>
          <a:stretch/>
        </p:blipFill>
        <p:spPr>
          <a:xfrm>
            <a:off x="485700" y="1197275"/>
            <a:ext cx="6670150" cy="27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7"/>
          <p:cNvSpPr txBox="1"/>
          <p:nvPr/>
        </p:nvSpPr>
        <p:spPr>
          <a:xfrm>
            <a:off x="1571425" y="4475125"/>
            <a:ext cx="5268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Bouthillier et al. "Accounting for variance in machine learning benchmarks." Proceedings of Machine Learning and Systems 3 (2021): 747-769.</a:t>
            </a:r>
            <a:endParaRPr i="1" sz="1200">
              <a:solidFill>
                <a:schemeClr val="dk2"/>
              </a:solidFill>
            </a:endParaRPr>
          </a:p>
        </p:txBody>
      </p:sp>
      <p:pic>
        <p:nvPicPr>
          <p:cNvPr id="391" name="Google Shape;391;p57"/>
          <p:cNvPicPr preferRelativeResize="0"/>
          <p:nvPr/>
        </p:nvPicPr>
        <p:blipFill rotWithShape="1">
          <a:blip r:embed="rId3">
            <a:alphaModFix/>
          </a:blip>
          <a:srcRect b="0" l="0" r="0" t="90587"/>
          <a:stretch/>
        </p:blipFill>
        <p:spPr>
          <a:xfrm>
            <a:off x="485700" y="3883575"/>
            <a:ext cx="6670150" cy="3531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393" name="Google Shape;39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the sources of variance</a:t>
            </a:r>
            <a:endParaRPr/>
          </a:p>
        </p:txBody>
      </p:sp>
      <p:sp>
        <p:nvSpPr>
          <p:cNvPr id="394" name="Google Shape;394;p57"/>
          <p:cNvSpPr/>
          <p:nvPr/>
        </p:nvSpPr>
        <p:spPr>
          <a:xfrm>
            <a:off x="4250500" y="1221250"/>
            <a:ext cx="2727600" cy="16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7"/>
          <p:cNvSpPr txBox="1"/>
          <p:nvPr/>
        </p:nvSpPr>
        <p:spPr>
          <a:xfrm>
            <a:off x="4416700" y="1235500"/>
            <a:ext cx="2561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Most of common sources of variance are important!</a:t>
            </a:r>
            <a:endParaRPr sz="2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Google Shape;1457;p147"/>
          <p:cNvPicPr preferRelativeResize="0"/>
          <p:nvPr/>
        </p:nvPicPr>
        <p:blipFill rotWithShape="1">
          <a:blip r:embed="rId3">
            <a:alphaModFix/>
          </a:blip>
          <a:srcRect b="12459" l="13634" r="12021" t="12929"/>
          <a:stretch/>
        </p:blipFill>
        <p:spPr>
          <a:xfrm>
            <a:off x="5959650" y="1406250"/>
            <a:ext cx="3242100" cy="3125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47"/>
          <p:cNvPicPr preferRelativeResize="0"/>
          <p:nvPr/>
        </p:nvPicPr>
        <p:blipFill rotWithShape="1">
          <a:blip r:embed="rId4">
            <a:alphaModFix/>
          </a:blip>
          <a:srcRect b="8340" l="0" r="0" t="0"/>
          <a:stretch/>
        </p:blipFill>
        <p:spPr>
          <a:xfrm>
            <a:off x="7534275" y="3016930"/>
            <a:ext cx="1123250" cy="101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47"/>
          <p:cNvSpPr/>
          <p:nvPr/>
        </p:nvSpPr>
        <p:spPr>
          <a:xfrm>
            <a:off x="45736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0" name="Google Shape;1460;p147"/>
          <p:cNvCxnSpPr/>
          <p:nvPr/>
        </p:nvCxnSpPr>
        <p:spPr>
          <a:xfrm>
            <a:off x="4843150" y="28169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1" name="Google Shape;1461;p147"/>
          <p:cNvSpPr/>
          <p:nvPr/>
        </p:nvSpPr>
        <p:spPr>
          <a:xfrm>
            <a:off x="5105825" y="269112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2" name="Google Shape;1462;p147"/>
          <p:cNvCxnSpPr/>
          <p:nvPr/>
        </p:nvCxnSpPr>
        <p:spPr>
          <a:xfrm flipH="1">
            <a:off x="33382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3" name="Google Shape;1463;p147"/>
          <p:cNvSpPr/>
          <p:nvPr/>
        </p:nvSpPr>
        <p:spPr>
          <a:xfrm>
            <a:off x="3172850" y="312382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47"/>
          <p:cNvSpPr/>
          <p:nvPr/>
        </p:nvSpPr>
        <p:spPr>
          <a:xfrm>
            <a:off x="30933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47"/>
          <p:cNvSpPr/>
          <p:nvPr/>
        </p:nvSpPr>
        <p:spPr>
          <a:xfrm>
            <a:off x="16130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47"/>
          <p:cNvSpPr/>
          <p:nvPr/>
        </p:nvSpPr>
        <p:spPr>
          <a:xfrm>
            <a:off x="132775" y="1322208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</a:t>
            </a:r>
            <a:r>
              <a:rPr lang="en"/>
              <a:t>HPO </a:t>
            </a:r>
            <a:r>
              <a:rPr lang="en"/>
              <a:t>algorithm</a:t>
            </a:r>
            <a:endParaRPr/>
          </a:p>
        </p:txBody>
      </p:sp>
      <p:sp>
        <p:nvSpPr>
          <p:cNvPr id="1468" name="Google Shape;1468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9" name="Google Shape;1469;p147"/>
          <p:cNvSpPr txBox="1"/>
          <p:nvPr>
            <p:ph idx="1" type="body"/>
          </p:nvPr>
        </p:nvSpPr>
        <p:spPr>
          <a:xfrm>
            <a:off x="13617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          How many dimensions?</a:t>
            </a:r>
            <a:endParaRPr/>
          </a:p>
        </p:txBody>
      </p:sp>
      <p:sp>
        <p:nvSpPr>
          <p:cNvPr id="1470" name="Google Shape;1470;p147"/>
          <p:cNvSpPr txBox="1"/>
          <p:nvPr/>
        </p:nvSpPr>
        <p:spPr>
          <a:xfrm>
            <a:off x="136175" y="3686575"/>
            <a:ext cx="833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Search          Random Search    </a:t>
            </a:r>
            <a:r>
              <a:rPr lang="en">
                <a:solidFill>
                  <a:schemeClr val="dk1"/>
                </a:solidFill>
              </a:rPr>
              <a:t>PBT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                  </a:t>
            </a:r>
            <a:r>
              <a:rPr lang="en">
                <a:solidFill>
                  <a:schemeClr val="dk1"/>
                </a:solidFill>
              </a:rPr>
              <a:t>    Hyperband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Search                                 </a:t>
            </a:r>
            <a:r>
              <a:rPr lang="en">
                <a:solidFill>
                  <a:schemeClr val="dk1"/>
                </a:solidFill>
              </a:rPr>
              <a:t>   </a:t>
            </a:r>
            <a:r>
              <a:rPr lang="en"/>
              <a:t>                         </a:t>
            </a:r>
            <a:r>
              <a:rPr lang="en">
                <a:solidFill>
                  <a:schemeClr val="dk1"/>
                </a:solidFill>
              </a:rPr>
              <a:t>  </a:t>
            </a:r>
            <a:r>
              <a:rPr lang="en"/>
              <a:t> ASHA              </a:t>
            </a:r>
            <a:endParaRPr/>
          </a:p>
        </p:txBody>
      </p:sp>
      <p:cxnSp>
        <p:nvCxnSpPr>
          <p:cNvPr id="1471" name="Google Shape;1471;p147"/>
          <p:cNvCxnSpPr/>
          <p:nvPr/>
        </p:nvCxnSpPr>
        <p:spPr>
          <a:xfrm>
            <a:off x="356875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2" name="Google Shape;1472;p147"/>
          <p:cNvSpPr/>
          <p:nvPr/>
        </p:nvSpPr>
        <p:spPr>
          <a:xfrm>
            <a:off x="843450" y="268902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3" name="Google Shape;1473;p147"/>
          <p:cNvCxnSpPr/>
          <p:nvPr/>
        </p:nvCxnSpPr>
        <p:spPr>
          <a:xfrm flipH="1">
            <a:off x="356875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4" name="Google Shape;1474;p147"/>
          <p:cNvCxnSpPr/>
          <p:nvPr/>
        </p:nvCxnSpPr>
        <p:spPr>
          <a:xfrm>
            <a:off x="1852300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5" name="Google Shape;1475;p147"/>
          <p:cNvCxnSpPr/>
          <p:nvPr/>
        </p:nvCxnSpPr>
        <p:spPr>
          <a:xfrm>
            <a:off x="3347725" y="28169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6" name="Google Shape;1476;p147"/>
          <p:cNvCxnSpPr/>
          <p:nvPr/>
        </p:nvCxnSpPr>
        <p:spPr>
          <a:xfrm flipH="1">
            <a:off x="18523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7" name="Google Shape;1477;p147"/>
          <p:cNvCxnSpPr/>
          <p:nvPr/>
        </p:nvCxnSpPr>
        <p:spPr>
          <a:xfrm flipH="1">
            <a:off x="4838388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8" name="Google Shape;1478;p147"/>
          <p:cNvSpPr/>
          <p:nvPr/>
        </p:nvSpPr>
        <p:spPr>
          <a:xfrm>
            <a:off x="184375" y="310857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47"/>
          <p:cNvSpPr/>
          <p:nvPr/>
        </p:nvSpPr>
        <p:spPr>
          <a:xfrm>
            <a:off x="1722500" y="310857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47"/>
          <p:cNvSpPr/>
          <p:nvPr/>
        </p:nvSpPr>
        <p:spPr>
          <a:xfrm>
            <a:off x="2250500" y="268902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47"/>
          <p:cNvSpPr/>
          <p:nvPr/>
        </p:nvSpPr>
        <p:spPr>
          <a:xfrm>
            <a:off x="3723736" y="2689013"/>
            <a:ext cx="3741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47"/>
          <p:cNvSpPr/>
          <p:nvPr/>
        </p:nvSpPr>
        <p:spPr>
          <a:xfrm>
            <a:off x="4636725" y="310857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47"/>
          <p:cNvSpPr txBox="1"/>
          <p:nvPr>
            <p:ph idx="1" type="body"/>
          </p:nvPr>
        </p:nvSpPr>
        <p:spPr>
          <a:xfrm>
            <a:off x="1614725" y="1322200"/>
            <a:ext cx="15753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         Computation time per trial</a:t>
            </a:r>
            <a:endParaRPr/>
          </a:p>
        </p:txBody>
      </p:sp>
      <p:sp>
        <p:nvSpPr>
          <p:cNvPr id="1484" name="Google Shape;1484;p147"/>
          <p:cNvSpPr txBox="1"/>
          <p:nvPr>
            <p:ph idx="1" type="body"/>
          </p:nvPr>
        </p:nvSpPr>
        <p:spPr>
          <a:xfrm>
            <a:off x="3095025" y="1322200"/>
            <a:ext cx="16980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3.               Unstable training</a:t>
            </a:r>
            <a:endParaRPr/>
          </a:p>
        </p:txBody>
      </p:sp>
      <p:sp>
        <p:nvSpPr>
          <p:cNvPr id="1485" name="Google Shape;1485;p147"/>
          <p:cNvSpPr txBox="1"/>
          <p:nvPr>
            <p:ph idx="1" type="body"/>
          </p:nvPr>
        </p:nvSpPr>
        <p:spPr>
          <a:xfrm>
            <a:off x="457532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4.           Late learners</a:t>
            </a:r>
            <a:endParaRPr/>
          </a:p>
        </p:txBody>
      </p:sp>
      <p:sp>
        <p:nvSpPr>
          <p:cNvPr id="1486" name="Google Shape;1486;p147"/>
          <p:cNvSpPr txBox="1"/>
          <p:nvPr/>
        </p:nvSpPr>
        <p:spPr>
          <a:xfrm>
            <a:off x="136175" y="2607700"/>
            <a:ext cx="736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&gt; 2                        &gt; 5m                      no                        yes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3                          &lt; 1m                      yes                        no                   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8"/>
          <p:cNvSpPr/>
          <p:nvPr/>
        </p:nvSpPr>
        <p:spPr>
          <a:xfrm>
            <a:off x="6053975" y="1322125"/>
            <a:ext cx="1480200" cy="3036600"/>
          </a:xfrm>
          <a:prstGeom prst="snip1Rect">
            <a:avLst>
              <a:gd fmla="val 42996" name="adj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48"/>
          <p:cNvSpPr/>
          <p:nvPr/>
        </p:nvSpPr>
        <p:spPr>
          <a:xfrm>
            <a:off x="45736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3" name="Google Shape;1493;p148"/>
          <p:cNvCxnSpPr/>
          <p:nvPr/>
        </p:nvCxnSpPr>
        <p:spPr>
          <a:xfrm flipH="1" rot="10800000">
            <a:off x="4843150" y="2812175"/>
            <a:ext cx="19434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48"/>
          <p:cNvSpPr/>
          <p:nvPr/>
        </p:nvSpPr>
        <p:spPr>
          <a:xfrm>
            <a:off x="5105825" y="269112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5" name="Google Shape;1495;p148"/>
          <p:cNvCxnSpPr/>
          <p:nvPr/>
        </p:nvCxnSpPr>
        <p:spPr>
          <a:xfrm flipH="1">
            <a:off x="33382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148"/>
          <p:cNvSpPr/>
          <p:nvPr/>
        </p:nvSpPr>
        <p:spPr>
          <a:xfrm>
            <a:off x="3172850" y="312382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48"/>
          <p:cNvSpPr/>
          <p:nvPr/>
        </p:nvSpPr>
        <p:spPr>
          <a:xfrm>
            <a:off x="30933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48"/>
          <p:cNvSpPr/>
          <p:nvPr/>
        </p:nvSpPr>
        <p:spPr>
          <a:xfrm>
            <a:off x="16130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48"/>
          <p:cNvSpPr/>
          <p:nvPr/>
        </p:nvSpPr>
        <p:spPr>
          <a:xfrm>
            <a:off x="132775" y="1322208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</a:t>
            </a:r>
            <a:r>
              <a:rPr lang="en"/>
              <a:t>HPO </a:t>
            </a:r>
            <a:r>
              <a:rPr lang="en"/>
              <a:t>algorithm</a:t>
            </a:r>
            <a:endParaRPr/>
          </a:p>
        </p:txBody>
      </p:sp>
      <p:sp>
        <p:nvSpPr>
          <p:cNvPr id="1501" name="Google Shape;1501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2" name="Google Shape;1502;p148"/>
          <p:cNvSpPr txBox="1"/>
          <p:nvPr>
            <p:ph idx="1" type="body"/>
          </p:nvPr>
        </p:nvSpPr>
        <p:spPr>
          <a:xfrm>
            <a:off x="13617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          How many dimensions?</a:t>
            </a:r>
            <a:endParaRPr/>
          </a:p>
        </p:txBody>
      </p:sp>
      <p:sp>
        <p:nvSpPr>
          <p:cNvPr id="1503" name="Google Shape;1503;p148"/>
          <p:cNvSpPr txBox="1"/>
          <p:nvPr/>
        </p:nvSpPr>
        <p:spPr>
          <a:xfrm>
            <a:off x="136175" y="3686575"/>
            <a:ext cx="833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Search          Random Search    </a:t>
            </a:r>
            <a:r>
              <a:rPr lang="en">
                <a:solidFill>
                  <a:schemeClr val="dk1"/>
                </a:solidFill>
              </a:rPr>
              <a:t>PBT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                 </a:t>
            </a:r>
            <a:r>
              <a:rPr lang="en">
                <a:solidFill>
                  <a:schemeClr val="dk1"/>
                </a:solidFill>
              </a:rPr>
              <a:t>     Hyperband             </a:t>
            </a:r>
            <a:r>
              <a:rPr lang="en">
                <a:solidFill>
                  <a:schemeClr val="dk1"/>
                </a:solidFill>
              </a:rPr>
              <a:t>Bayesian Opt.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Search                                 </a:t>
            </a:r>
            <a:r>
              <a:rPr lang="en">
                <a:solidFill>
                  <a:schemeClr val="dk1"/>
                </a:solidFill>
              </a:rPr>
              <a:t>   </a:t>
            </a:r>
            <a:r>
              <a:rPr lang="en"/>
              <a:t>                         </a:t>
            </a:r>
            <a:r>
              <a:rPr lang="en">
                <a:solidFill>
                  <a:schemeClr val="dk1"/>
                </a:solidFill>
              </a:rPr>
              <a:t>  </a:t>
            </a:r>
            <a:r>
              <a:rPr lang="en"/>
              <a:t> ASHA                    </a:t>
            </a:r>
            <a:r>
              <a:rPr lang="en">
                <a:solidFill>
                  <a:schemeClr val="dk1"/>
                </a:solidFill>
              </a:rPr>
              <a:t>TPE</a:t>
            </a:r>
            <a:r>
              <a:rPr lang="en"/>
              <a:t>            </a:t>
            </a:r>
            <a:endParaRPr/>
          </a:p>
        </p:txBody>
      </p:sp>
      <p:cxnSp>
        <p:nvCxnSpPr>
          <p:cNvPr id="1504" name="Google Shape;1504;p148"/>
          <p:cNvCxnSpPr/>
          <p:nvPr/>
        </p:nvCxnSpPr>
        <p:spPr>
          <a:xfrm>
            <a:off x="356875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5" name="Google Shape;1505;p148"/>
          <p:cNvSpPr/>
          <p:nvPr/>
        </p:nvSpPr>
        <p:spPr>
          <a:xfrm>
            <a:off x="843450" y="268902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6" name="Google Shape;1506;p148"/>
          <p:cNvCxnSpPr/>
          <p:nvPr/>
        </p:nvCxnSpPr>
        <p:spPr>
          <a:xfrm flipH="1">
            <a:off x="356875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7" name="Google Shape;1507;p148"/>
          <p:cNvCxnSpPr/>
          <p:nvPr/>
        </p:nvCxnSpPr>
        <p:spPr>
          <a:xfrm>
            <a:off x="1852300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8" name="Google Shape;1508;p148"/>
          <p:cNvCxnSpPr/>
          <p:nvPr/>
        </p:nvCxnSpPr>
        <p:spPr>
          <a:xfrm>
            <a:off x="3347725" y="28169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9" name="Google Shape;1509;p148"/>
          <p:cNvCxnSpPr/>
          <p:nvPr/>
        </p:nvCxnSpPr>
        <p:spPr>
          <a:xfrm flipH="1">
            <a:off x="18523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0" name="Google Shape;1510;p148"/>
          <p:cNvCxnSpPr/>
          <p:nvPr/>
        </p:nvCxnSpPr>
        <p:spPr>
          <a:xfrm flipH="1">
            <a:off x="4838388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1" name="Google Shape;1511;p148"/>
          <p:cNvSpPr/>
          <p:nvPr/>
        </p:nvSpPr>
        <p:spPr>
          <a:xfrm>
            <a:off x="184375" y="310857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48"/>
          <p:cNvSpPr/>
          <p:nvPr/>
        </p:nvSpPr>
        <p:spPr>
          <a:xfrm>
            <a:off x="1722500" y="310857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48"/>
          <p:cNvSpPr/>
          <p:nvPr/>
        </p:nvSpPr>
        <p:spPr>
          <a:xfrm>
            <a:off x="2250500" y="268902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48"/>
          <p:cNvSpPr/>
          <p:nvPr/>
        </p:nvSpPr>
        <p:spPr>
          <a:xfrm>
            <a:off x="3723736" y="2689013"/>
            <a:ext cx="3741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48"/>
          <p:cNvSpPr/>
          <p:nvPr/>
        </p:nvSpPr>
        <p:spPr>
          <a:xfrm>
            <a:off x="4636725" y="310857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48"/>
          <p:cNvSpPr txBox="1"/>
          <p:nvPr>
            <p:ph idx="1" type="body"/>
          </p:nvPr>
        </p:nvSpPr>
        <p:spPr>
          <a:xfrm>
            <a:off x="1614725" y="1322200"/>
            <a:ext cx="15753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         Computation time per trial</a:t>
            </a:r>
            <a:endParaRPr/>
          </a:p>
        </p:txBody>
      </p:sp>
      <p:sp>
        <p:nvSpPr>
          <p:cNvPr id="1517" name="Google Shape;1517;p148"/>
          <p:cNvSpPr txBox="1"/>
          <p:nvPr>
            <p:ph idx="1" type="body"/>
          </p:nvPr>
        </p:nvSpPr>
        <p:spPr>
          <a:xfrm>
            <a:off x="3095025" y="1322200"/>
            <a:ext cx="16980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3.               Unstable training</a:t>
            </a:r>
            <a:endParaRPr/>
          </a:p>
        </p:txBody>
      </p:sp>
      <p:sp>
        <p:nvSpPr>
          <p:cNvPr id="1518" name="Google Shape;1518;p148"/>
          <p:cNvSpPr txBox="1"/>
          <p:nvPr>
            <p:ph idx="1" type="body"/>
          </p:nvPr>
        </p:nvSpPr>
        <p:spPr>
          <a:xfrm>
            <a:off x="457532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4.           Late learners</a:t>
            </a:r>
            <a:endParaRPr/>
          </a:p>
        </p:txBody>
      </p:sp>
      <p:sp>
        <p:nvSpPr>
          <p:cNvPr id="1519" name="Google Shape;1519;p148"/>
          <p:cNvSpPr txBox="1"/>
          <p:nvPr/>
        </p:nvSpPr>
        <p:spPr>
          <a:xfrm>
            <a:off x="136175" y="2607700"/>
            <a:ext cx="580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&gt; 2                        &gt; 5m                      no                        yes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3                          &lt; 1m                      yes                        no                    </a:t>
            </a:r>
            <a:endParaRPr/>
          </a:p>
        </p:txBody>
      </p:sp>
      <p:cxnSp>
        <p:nvCxnSpPr>
          <p:cNvPr id="1520" name="Google Shape;1520;p148"/>
          <p:cNvCxnSpPr/>
          <p:nvPr/>
        </p:nvCxnSpPr>
        <p:spPr>
          <a:xfrm flipH="1">
            <a:off x="6771325" y="2814650"/>
            <a:ext cx="8100" cy="8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1" name="Google Shape;1521;p148"/>
          <p:cNvSpPr txBox="1"/>
          <p:nvPr/>
        </p:nvSpPr>
        <p:spPr>
          <a:xfrm>
            <a:off x="6943900" y="2689025"/>
            <a:ext cx="219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more info 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optimization,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the great survey of Agnihotri &amp; Batra (2020)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149"/>
          <p:cNvPicPr preferRelativeResize="0"/>
          <p:nvPr/>
        </p:nvPicPr>
        <p:blipFill rotWithShape="1">
          <a:blip r:embed="rId3">
            <a:alphaModFix/>
          </a:blip>
          <a:srcRect b="8340" l="0" r="0" t="0"/>
          <a:stretch/>
        </p:blipFill>
        <p:spPr>
          <a:xfrm>
            <a:off x="6213750" y="1559330"/>
            <a:ext cx="1123250" cy="101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49"/>
          <p:cNvSpPr/>
          <p:nvPr/>
        </p:nvSpPr>
        <p:spPr>
          <a:xfrm>
            <a:off x="6053975" y="1322125"/>
            <a:ext cx="1480200" cy="3036600"/>
          </a:xfrm>
          <a:prstGeom prst="snip1Rect">
            <a:avLst>
              <a:gd fmla="val 42996" name="adj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49"/>
          <p:cNvSpPr/>
          <p:nvPr/>
        </p:nvSpPr>
        <p:spPr>
          <a:xfrm>
            <a:off x="45736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9" name="Google Shape;1529;p149"/>
          <p:cNvCxnSpPr/>
          <p:nvPr/>
        </p:nvCxnSpPr>
        <p:spPr>
          <a:xfrm flipH="1" rot="10800000">
            <a:off x="4843150" y="2812175"/>
            <a:ext cx="19434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0" name="Google Shape;1530;p149"/>
          <p:cNvSpPr/>
          <p:nvPr/>
        </p:nvSpPr>
        <p:spPr>
          <a:xfrm>
            <a:off x="5105825" y="269112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1" name="Google Shape;1531;p149"/>
          <p:cNvCxnSpPr/>
          <p:nvPr/>
        </p:nvCxnSpPr>
        <p:spPr>
          <a:xfrm flipH="1">
            <a:off x="33382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2" name="Google Shape;1532;p149"/>
          <p:cNvSpPr/>
          <p:nvPr/>
        </p:nvSpPr>
        <p:spPr>
          <a:xfrm>
            <a:off x="3172850" y="312382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49"/>
          <p:cNvSpPr/>
          <p:nvPr/>
        </p:nvSpPr>
        <p:spPr>
          <a:xfrm>
            <a:off x="30933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49"/>
          <p:cNvSpPr/>
          <p:nvPr/>
        </p:nvSpPr>
        <p:spPr>
          <a:xfrm>
            <a:off x="16130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49"/>
          <p:cNvSpPr/>
          <p:nvPr/>
        </p:nvSpPr>
        <p:spPr>
          <a:xfrm>
            <a:off x="132775" y="1322208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</a:t>
            </a:r>
            <a:r>
              <a:rPr lang="en"/>
              <a:t>HPO </a:t>
            </a:r>
            <a:r>
              <a:rPr lang="en"/>
              <a:t>algorithm</a:t>
            </a:r>
            <a:endParaRPr/>
          </a:p>
        </p:txBody>
      </p:sp>
      <p:sp>
        <p:nvSpPr>
          <p:cNvPr id="1537" name="Google Shape;1537;p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8" name="Google Shape;1538;p149"/>
          <p:cNvSpPr txBox="1"/>
          <p:nvPr>
            <p:ph idx="1" type="body"/>
          </p:nvPr>
        </p:nvSpPr>
        <p:spPr>
          <a:xfrm>
            <a:off x="13617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          How many dimensions?</a:t>
            </a:r>
            <a:endParaRPr/>
          </a:p>
        </p:txBody>
      </p:sp>
      <p:sp>
        <p:nvSpPr>
          <p:cNvPr id="1539" name="Google Shape;1539;p149"/>
          <p:cNvSpPr txBox="1"/>
          <p:nvPr/>
        </p:nvSpPr>
        <p:spPr>
          <a:xfrm>
            <a:off x="136175" y="3686575"/>
            <a:ext cx="833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Grid Search          Random Search    PBT                       Hyperband             Bayesian Opt.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Random Search                                                                ASHA                    TPE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40" name="Google Shape;1540;p149"/>
          <p:cNvCxnSpPr/>
          <p:nvPr/>
        </p:nvCxnSpPr>
        <p:spPr>
          <a:xfrm>
            <a:off x="356875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1" name="Google Shape;1541;p149"/>
          <p:cNvSpPr/>
          <p:nvPr/>
        </p:nvSpPr>
        <p:spPr>
          <a:xfrm>
            <a:off x="843450" y="268902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2" name="Google Shape;1542;p149"/>
          <p:cNvCxnSpPr/>
          <p:nvPr/>
        </p:nvCxnSpPr>
        <p:spPr>
          <a:xfrm flipH="1">
            <a:off x="356875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3" name="Google Shape;1543;p149"/>
          <p:cNvCxnSpPr/>
          <p:nvPr/>
        </p:nvCxnSpPr>
        <p:spPr>
          <a:xfrm>
            <a:off x="1852300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4" name="Google Shape;1544;p149"/>
          <p:cNvCxnSpPr/>
          <p:nvPr/>
        </p:nvCxnSpPr>
        <p:spPr>
          <a:xfrm>
            <a:off x="3347725" y="28169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5" name="Google Shape;1545;p149"/>
          <p:cNvCxnSpPr/>
          <p:nvPr/>
        </p:nvCxnSpPr>
        <p:spPr>
          <a:xfrm flipH="1">
            <a:off x="18523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6" name="Google Shape;1546;p149"/>
          <p:cNvCxnSpPr/>
          <p:nvPr/>
        </p:nvCxnSpPr>
        <p:spPr>
          <a:xfrm flipH="1">
            <a:off x="4838388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7" name="Google Shape;1547;p149"/>
          <p:cNvSpPr/>
          <p:nvPr/>
        </p:nvSpPr>
        <p:spPr>
          <a:xfrm>
            <a:off x="184375" y="310857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49"/>
          <p:cNvSpPr/>
          <p:nvPr/>
        </p:nvSpPr>
        <p:spPr>
          <a:xfrm>
            <a:off x="1722500" y="310857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49"/>
          <p:cNvSpPr/>
          <p:nvPr/>
        </p:nvSpPr>
        <p:spPr>
          <a:xfrm>
            <a:off x="2250500" y="268902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49"/>
          <p:cNvSpPr/>
          <p:nvPr/>
        </p:nvSpPr>
        <p:spPr>
          <a:xfrm>
            <a:off x="3723736" y="2689013"/>
            <a:ext cx="3741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49"/>
          <p:cNvSpPr/>
          <p:nvPr/>
        </p:nvSpPr>
        <p:spPr>
          <a:xfrm>
            <a:off x="4636725" y="310857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49"/>
          <p:cNvSpPr txBox="1"/>
          <p:nvPr>
            <p:ph idx="1" type="body"/>
          </p:nvPr>
        </p:nvSpPr>
        <p:spPr>
          <a:xfrm>
            <a:off x="1614725" y="1322200"/>
            <a:ext cx="15753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         Computation time per trial</a:t>
            </a:r>
            <a:endParaRPr/>
          </a:p>
        </p:txBody>
      </p:sp>
      <p:sp>
        <p:nvSpPr>
          <p:cNvPr id="1553" name="Google Shape;1553;p149"/>
          <p:cNvSpPr txBox="1"/>
          <p:nvPr>
            <p:ph idx="1" type="body"/>
          </p:nvPr>
        </p:nvSpPr>
        <p:spPr>
          <a:xfrm>
            <a:off x="3095025" y="1322200"/>
            <a:ext cx="16980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3.               Unstable training</a:t>
            </a:r>
            <a:endParaRPr/>
          </a:p>
        </p:txBody>
      </p:sp>
      <p:sp>
        <p:nvSpPr>
          <p:cNvPr id="1554" name="Google Shape;1554;p149"/>
          <p:cNvSpPr txBox="1"/>
          <p:nvPr>
            <p:ph idx="1" type="body"/>
          </p:nvPr>
        </p:nvSpPr>
        <p:spPr>
          <a:xfrm>
            <a:off x="457532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4.           Late learners</a:t>
            </a:r>
            <a:endParaRPr/>
          </a:p>
        </p:txBody>
      </p:sp>
      <p:sp>
        <p:nvSpPr>
          <p:cNvPr id="1555" name="Google Shape;1555;p149"/>
          <p:cNvSpPr txBox="1"/>
          <p:nvPr/>
        </p:nvSpPr>
        <p:spPr>
          <a:xfrm>
            <a:off x="6943900" y="2689025"/>
            <a:ext cx="219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more info 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optimization,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the great survey of Agnihotri &amp; Batra (2020)</a:t>
            </a:r>
            <a:endParaRPr/>
          </a:p>
        </p:txBody>
      </p:sp>
      <p:sp>
        <p:nvSpPr>
          <p:cNvPr id="1556" name="Google Shape;1556;p149"/>
          <p:cNvSpPr txBox="1"/>
          <p:nvPr/>
        </p:nvSpPr>
        <p:spPr>
          <a:xfrm>
            <a:off x="136175" y="2607700"/>
            <a:ext cx="580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&gt; 2                        &gt; 5m                      no                        yes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3                          &lt; 1m                      yes                        no                    </a:t>
            </a:r>
            <a:endParaRPr/>
          </a:p>
        </p:txBody>
      </p:sp>
      <p:cxnSp>
        <p:nvCxnSpPr>
          <p:cNvPr id="1557" name="Google Shape;1557;p149"/>
          <p:cNvCxnSpPr/>
          <p:nvPr/>
        </p:nvCxnSpPr>
        <p:spPr>
          <a:xfrm flipH="1">
            <a:off x="6771325" y="2814650"/>
            <a:ext cx="8100" cy="8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8" name="Google Shape;1558;p149"/>
          <p:cNvSpPr txBox="1"/>
          <p:nvPr/>
        </p:nvSpPr>
        <p:spPr>
          <a:xfrm>
            <a:off x="7069450" y="1651775"/>
            <a:ext cx="184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having too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many categorical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dimensions!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HPO</a:t>
            </a:r>
            <a:endParaRPr/>
          </a:p>
        </p:txBody>
      </p:sp>
      <p:sp>
        <p:nvSpPr>
          <p:cNvPr id="1564" name="Google Shape;1564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5" name="Google Shape;1565;p150"/>
          <p:cNvSpPr txBox="1"/>
          <p:nvPr/>
        </p:nvSpPr>
        <p:spPr>
          <a:xfrm>
            <a:off x="6754350" y="423300"/>
            <a:ext cx="2266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Designing the search space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Choosing the algorithm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Running the experiment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Visualizing results</a:t>
            </a:r>
            <a:endParaRPr sz="9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 startAt="5"/>
            </a:pPr>
            <a:r>
              <a:rPr lang="en" sz="900">
                <a:solidFill>
                  <a:srgbClr val="EFEFEF"/>
                </a:solidFill>
              </a:rPr>
              <a:t>Adjust design</a:t>
            </a:r>
            <a:endParaRPr sz="900">
              <a:solidFill>
                <a:srgbClr val="EFEFEF"/>
              </a:solidFill>
            </a:endParaRPr>
          </a:p>
        </p:txBody>
      </p:sp>
      <p:sp>
        <p:nvSpPr>
          <p:cNvPr id="1566" name="Google Shape;1566;p150"/>
          <p:cNvSpPr/>
          <p:nvPr/>
        </p:nvSpPr>
        <p:spPr>
          <a:xfrm>
            <a:off x="7761950" y="164100"/>
            <a:ext cx="1191009" cy="1207402"/>
          </a:xfrm>
          <a:custGeom>
            <a:rect b="b" l="l" r="r" t="t"/>
            <a:pathLst>
              <a:path extrusionOk="0" h="101505" w="96321">
                <a:moveTo>
                  <a:pt x="0" y="21829"/>
                </a:moveTo>
                <a:lnTo>
                  <a:pt x="0" y="0"/>
                </a:lnTo>
                <a:lnTo>
                  <a:pt x="96321" y="0"/>
                </a:lnTo>
                <a:lnTo>
                  <a:pt x="96321" y="101505"/>
                </a:lnTo>
                <a:lnTo>
                  <a:pt x="2183" y="101505"/>
                </a:lnTo>
                <a:lnTo>
                  <a:pt x="2183" y="79676"/>
                </a:ln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HPO</a:t>
            </a:r>
            <a:endParaRPr/>
          </a:p>
        </p:txBody>
      </p:sp>
      <p:sp>
        <p:nvSpPr>
          <p:cNvPr id="1572" name="Google Shape;1572;p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3" name="Google Shape;1573;p151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tips: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 careful with small validation sets (e.g. &lt; 1 000 samples)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Cross-validate, use average over folds as the return value for the HPO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Randomize your seeds within the cross-validation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">
                <a:solidFill>
                  <a:srgbClr val="EFEFEF"/>
                </a:solidFill>
              </a:rPr>
              <a:t>Protect your script from failures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">
                <a:solidFill>
                  <a:srgbClr val="EFEFEF"/>
                </a:solidFill>
              </a:rPr>
              <a:t>Mind time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HPO</a:t>
            </a:r>
            <a:endParaRPr/>
          </a:p>
        </p:txBody>
      </p:sp>
      <p:sp>
        <p:nvSpPr>
          <p:cNvPr id="1579" name="Google Shape;1579;p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0" name="Google Shape;1580;p152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tips: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">
                <a:solidFill>
                  <a:srgbClr val="EFEFEF"/>
                </a:solidFill>
              </a:rPr>
              <a:t>Be careful with small validation sets (e.g. &lt; 1 000 samples)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Protect your script from failures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Handle out-of-memory errors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Handle NaNs during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">
                <a:solidFill>
                  <a:srgbClr val="EFEFEF"/>
                </a:solidFill>
              </a:rPr>
              <a:t>Mind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52"/>
          <p:cNvSpPr txBox="1"/>
          <p:nvPr/>
        </p:nvSpPr>
        <p:spPr>
          <a:xfrm>
            <a:off x="3735750" y="2259650"/>
            <a:ext cx="2223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client.interrupt_trial</a:t>
            </a:r>
            <a:r>
              <a:rPr b="1" lang="en" sz="1100">
                <a:solidFill>
                  <a:srgbClr val="2980B9"/>
                </a:solidFill>
              </a:rPr>
              <a:t>()</a:t>
            </a:r>
            <a:endParaRPr b="1" sz="1100">
              <a:solidFill>
                <a:srgbClr val="2980B9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client.report_bad_trial</a:t>
            </a:r>
            <a:r>
              <a:rPr b="1" lang="en" sz="1100">
                <a:solidFill>
                  <a:srgbClr val="2980B9"/>
                </a:solidFill>
              </a:rPr>
              <a:t>()</a:t>
            </a:r>
            <a:endParaRPr b="1" sz="1100">
              <a:solidFill>
                <a:srgbClr val="2980B9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HPO</a:t>
            </a:r>
            <a:endParaRPr/>
          </a:p>
        </p:txBody>
      </p:sp>
      <p:sp>
        <p:nvSpPr>
          <p:cNvPr id="1587" name="Google Shape;1587;p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8" name="Google Shape;1588;p153"/>
          <p:cNvSpPr txBox="1"/>
          <p:nvPr>
            <p:ph idx="1" type="body"/>
          </p:nvPr>
        </p:nvSpPr>
        <p:spPr>
          <a:xfrm>
            <a:off x="376575" y="1059850"/>
            <a:ext cx="864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tips: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">
                <a:solidFill>
                  <a:srgbClr val="EFEFEF"/>
                </a:solidFill>
              </a:rPr>
              <a:t>Be careful with small validation sets (e.g. &lt; 1 000 samples)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">
                <a:solidFill>
                  <a:srgbClr val="EFEFEF"/>
                </a:solidFill>
              </a:rPr>
              <a:t>Protect your script from failures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Mind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Do not let bad trials continue, use early stopping.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Limit training time instead of number of epochs, otherwise some HPs makes training last forever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54"/>
          <p:cNvSpPr/>
          <p:nvPr/>
        </p:nvSpPr>
        <p:spPr>
          <a:xfrm>
            <a:off x="321725" y="1415875"/>
            <a:ext cx="2686200" cy="214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HPO</a:t>
            </a:r>
            <a:endParaRPr/>
          </a:p>
        </p:txBody>
      </p:sp>
      <p:sp>
        <p:nvSpPr>
          <p:cNvPr id="1595" name="Google Shape;1595;p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6" name="Google Shape;1596;p154"/>
          <p:cNvSpPr txBox="1"/>
          <p:nvPr/>
        </p:nvSpPr>
        <p:spPr>
          <a:xfrm>
            <a:off x="311700" y="1212600"/>
            <a:ext cx="3249600" cy="27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06287E"/>
                </a:solidFill>
                <a:latin typeface="Consolas"/>
                <a:ea typeface="Consolas"/>
                <a:cs typeface="Consolas"/>
                <a:sym typeface="Consolas"/>
              </a:rPr>
              <a:t>rosenbrock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(x):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y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34.56789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z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23.4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"objective"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         "type"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"objective"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"value"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z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]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55"/>
          <p:cNvSpPr/>
          <p:nvPr/>
        </p:nvSpPr>
        <p:spPr>
          <a:xfrm>
            <a:off x="321725" y="1415875"/>
            <a:ext cx="2686200" cy="214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HPO</a:t>
            </a:r>
            <a:endParaRPr/>
          </a:p>
        </p:txBody>
      </p:sp>
      <p:sp>
        <p:nvSpPr>
          <p:cNvPr id="1603" name="Google Shape;1603;p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4" name="Google Shape;1604;p155"/>
          <p:cNvSpPr txBox="1"/>
          <p:nvPr/>
        </p:nvSpPr>
        <p:spPr>
          <a:xfrm>
            <a:off x="3376325" y="1288975"/>
            <a:ext cx="5333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E84B5"/>
                </a:solidFill>
                <a:latin typeface="Consolas"/>
                <a:ea typeface="Consolas"/>
                <a:cs typeface="Consolas"/>
                <a:sym typeface="Consolas"/>
              </a:rPr>
              <a:t>orion.client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workon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"uniform(0, 30)"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Using simple loop with in-memory database.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 = workon(rosenbrock, space=space, max_trials=20)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5" name="Google Shape;1605;p155"/>
          <p:cNvSpPr txBox="1"/>
          <p:nvPr/>
        </p:nvSpPr>
        <p:spPr>
          <a:xfrm>
            <a:off x="311700" y="1212600"/>
            <a:ext cx="3249600" cy="27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06287E"/>
                </a:solidFill>
                <a:latin typeface="Consolas"/>
                <a:ea typeface="Consolas"/>
                <a:cs typeface="Consolas"/>
                <a:sym typeface="Consolas"/>
              </a:rPr>
              <a:t>rosenbrock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(x):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y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34.56789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z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23.4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"objective"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         "type"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"objective"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"value"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z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]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56"/>
          <p:cNvSpPr/>
          <p:nvPr/>
        </p:nvSpPr>
        <p:spPr>
          <a:xfrm>
            <a:off x="321725" y="1415875"/>
            <a:ext cx="2686200" cy="214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HPO</a:t>
            </a:r>
            <a:endParaRPr/>
          </a:p>
        </p:txBody>
      </p:sp>
      <p:sp>
        <p:nvSpPr>
          <p:cNvPr id="1612" name="Google Shape;1612;p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3" name="Google Shape;1613;p156"/>
          <p:cNvSpPr txBox="1"/>
          <p:nvPr/>
        </p:nvSpPr>
        <p:spPr>
          <a:xfrm>
            <a:off x="3376325" y="1288975"/>
            <a:ext cx="5616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E84B5"/>
                </a:solidFill>
                <a:latin typeface="Consolas"/>
                <a:ea typeface="Consolas"/>
                <a:cs typeface="Consolas"/>
                <a:sym typeface="Consolas"/>
              </a:rPr>
              <a:t>orion.client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workon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"uniform(0, 30)"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Using simple loop with in-memory database.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 = workon(rosenbrock, space=space, max_trials=20)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Or using parallelizable experiment with default database.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E84B5"/>
                </a:solidFill>
                <a:latin typeface="Consolas"/>
                <a:ea typeface="Consolas"/>
                <a:cs typeface="Consolas"/>
                <a:sym typeface="Consolas"/>
              </a:rPr>
              <a:t>orion.client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build_experiment(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"random-rosenbrock"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 space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4 workers on the same node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experiment.workon(rosenbrock, max_trials=20,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n_workers=4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4" name="Google Shape;1614;p156"/>
          <p:cNvSpPr txBox="1"/>
          <p:nvPr/>
        </p:nvSpPr>
        <p:spPr>
          <a:xfrm>
            <a:off x="311700" y="1212600"/>
            <a:ext cx="3249600" cy="27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06287E"/>
                </a:solidFill>
                <a:latin typeface="Consolas"/>
                <a:ea typeface="Consolas"/>
                <a:cs typeface="Consolas"/>
                <a:sym typeface="Consolas"/>
              </a:rPr>
              <a:t>rosenbrock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(x):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y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34.56789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z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23.4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"objective"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         "type"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"objective"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"value"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z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]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01" name="Google Shape;40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handle noise in benchmarks?</a:t>
            </a:r>
            <a:endParaRPr/>
          </a:p>
        </p:txBody>
      </p:sp>
      <p:sp>
        <p:nvSpPr>
          <p:cNvPr id="402" name="Google Shape;40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Randomize to account for these!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 statistical tests to differentiate significant differences from statistical flukes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57"/>
          <p:cNvSpPr/>
          <p:nvPr/>
        </p:nvSpPr>
        <p:spPr>
          <a:xfrm>
            <a:off x="321725" y="1415875"/>
            <a:ext cx="2686200" cy="214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HPO</a:t>
            </a:r>
            <a:endParaRPr/>
          </a:p>
        </p:txBody>
      </p:sp>
      <p:sp>
        <p:nvSpPr>
          <p:cNvPr id="1621" name="Google Shape;1621;p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2" name="Google Shape;1622;p157"/>
          <p:cNvSpPr txBox="1"/>
          <p:nvPr/>
        </p:nvSpPr>
        <p:spPr>
          <a:xfrm>
            <a:off x="3376325" y="1288975"/>
            <a:ext cx="5943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E84B5"/>
                </a:solidFill>
                <a:latin typeface="Consolas"/>
                <a:ea typeface="Consolas"/>
                <a:cs typeface="Consolas"/>
                <a:sym typeface="Consolas"/>
              </a:rPr>
              <a:t>orion.client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workon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"uniform(0, 30)"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Using simple loop with in-memory database.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 = workon(rosenbrock, space=space, max_trials=20)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Or using parallelizable experiment with default database.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E84B5"/>
                </a:solidFill>
                <a:latin typeface="Consolas"/>
                <a:ea typeface="Consolas"/>
                <a:cs typeface="Consolas"/>
                <a:sym typeface="Consolas"/>
              </a:rPr>
              <a:t>orion.client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build_experiment(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"random-rosenbrock"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 space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E84B5"/>
                </a:solidFill>
                <a:latin typeface="Consolas"/>
                <a:ea typeface="Consolas"/>
                <a:cs typeface="Consolas"/>
                <a:sym typeface="Consolas"/>
              </a:rPr>
              <a:t>dask.distributed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Client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E84B5"/>
                </a:solidFill>
                <a:latin typeface="Consolas"/>
                <a:ea typeface="Consolas"/>
                <a:cs typeface="Consolas"/>
                <a:sym typeface="Consolas"/>
              </a:rPr>
              <a:t>dask_jobqueue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SLURMCluster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4 workers on different nodes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" sz="1200">
                <a:solidFill>
                  <a:srgbClr val="40404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experiment.tmp_executor(Client(SLURMCluster()), n_workers=4):</a:t>
            </a:r>
            <a:endParaRPr sz="1200">
              <a:solidFill>
                <a:srgbClr val="40404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experiment.workon(rosenbrock, max_trials=20)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3" name="Google Shape;1623;p157"/>
          <p:cNvSpPr txBox="1"/>
          <p:nvPr/>
        </p:nvSpPr>
        <p:spPr>
          <a:xfrm>
            <a:off x="311700" y="1212600"/>
            <a:ext cx="3249600" cy="27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06287E"/>
                </a:solidFill>
                <a:latin typeface="Consolas"/>
                <a:ea typeface="Consolas"/>
                <a:cs typeface="Consolas"/>
                <a:sym typeface="Consolas"/>
              </a:rPr>
              <a:t>rosenbrock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(x):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y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34.56789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z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050"/>
                </a:solidFill>
                <a:latin typeface="Consolas"/>
                <a:ea typeface="Consolas"/>
                <a:cs typeface="Consolas"/>
                <a:sym typeface="Consolas"/>
              </a:rPr>
              <a:t>23.4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"objective"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         "type"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"objective"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"value"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z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]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results</a:t>
            </a:r>
            <a:endParaRPr/>
          </a:p>
        </p:txBody>
      </p:sp>
      <p:sp>
        <p:nvSpPr>
          <p:cNvPr id="1629" name="Google Shape;1629;p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0" name="Google Shape;1630;p158"/>
          <p:cNvSpPr txBox="1"/>
          <p:nvPr/>
        </p:nvSpPr>
        <p:spPr>
          <a:xfrm>
            <a:off x="6754350" y="423300"/>
            <a:ext cx="2266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Designing the search space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Choosing the algorithm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Running the experiment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Visualizing results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 startAt="5"/>
            </a:pPr>
            <a:r>
              <a:rPr lang="en" sz="900">
                <a:solidFill>
                  <a:srgbClr val="EFEFEF"/>
                </a:solidFill>
              </a:rPr>
              <a:t>Adjust design</a:t>
            </a:r>
            <a:endParaRPr sz="900">
              <a:solidFill>
                <a:srgbClr val="EFEFEF"/>
              </a:solidFill>
            </a:endParaRPr>
          </a:p>
        </p:txBody>
      </p:sp>
      <p:sp>
        <p:nvSpPr>
          <p:cNvPr id="1631" name="Google Shape;1631;p158"/>
          <p:cNvSpPr/>
          <p:nvPr/>
        </p:nvSpPr>
        <p:spPr>
          <a:xfrm>
            <a:off x="7761950" y="164100"/>
            <a:ext cx="1191009" cy="1207402"/>
          </a:xfrm>
          <a:custGeom>
            <a:rect b="b" l="l" r="r" t="t"/>
            <a:pathLst>
              <a:path extrusionOk="0" h="101505" w="96321">
                <a:moveTo>
                  <a:pt x="0" y="21829"/>
                </a:moveTo>
                <a:lnTo>
                  <a:pt x="0" y="0"/>
                </a:lnTo>
                <a:lnTo>
                  <a:pt x="96321" y="0"/>
                </a:lnTo>
                <a:lnTo>
                  <a:pt x="96321" y="101505"/>
                </a:lnTo>
                <a:lnTo>
                  <a:pt x="2183" y="101505"/>
                </a:lnTo>
                <a:lnTo>
                  <a:pt x="2183" y="79676"/>
                </a:ln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results</a:t>
            </a:r>
            <a:endParaRPr/>
          </a:p>
        </p:txBody>
      </p:sp>
      <p:sp>
        <p:nvSpPr>
          <p:cNvPr id="1637" name="Google Shape;1637;p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8" name="Google Shape;1638;p159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fig = experiment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plot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regret()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fig.show()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9" name="Google Shape;1639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250" y="1521125"/>
            <a:ext cx="4704675" cy="30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59"/>
          <p:cNvSpPr txBox="1"/>
          <p:nvPr/>
        </p:nvSpPr>
        <p:spPr>
          <a:xfrm>
            <a:off x="257400" y="2458850"/>
            <a:ext cx="263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</a:rPr>
              <a:t>Conveys how quickly the algorithm found the best hyperparameters.</a:t>
            </a:r>
            <a:endParaRPr sz="16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results</a:t>
            </a:r>
            <a:endParaRPr/>
          </a:p>
        </p:txBody>
      </p:sp>
      <p:sp>
        <p:nvSpPr>
          <p:cNvPr id="1646" name="Google Shape;1646;p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7" name="Google Shape;1647;p160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fig = experiment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plot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parallel_coordinates()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fig.show()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8" name="Google Shape;1648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8825" y="1537225"/>
            <a:ext cx="4704675" cy="30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60"/>
          <p:cNvSpPr txBox="1"/>
          <p:nvPr/>
        </p:nvSpPr>
        <p:spPr>
          <a:xfrm>
            <a:off x="311700" y="2273875"/>
            <a:ext cx="3267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</a:rPr>
              <a:t>Conveys dense overview in a multi-dimensional space. </a:t>
            </a:r>
            <a:endParaRPr sz="16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</a:rPr>
              <a:t>Helps identifying trends of best or worst hyperparameter values.</a:t>
            </a:r>
            <a:endParaRPr sz="16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results</a:t>
            </a:r>
            <a:endParaRPr/>
          </a:p>
        </p:txBody>
      </p:sp>
      <p:sp>
        <p:nvSpPr>
          <p:cNvPr id="1655" name="Google Shape;1655;p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6" name="Google Shape;1656;p161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fig = experiment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plot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lpi()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fig.show()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7" name="Google Shape;1657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1425" y="1434425"/>
            <a:ext cx="4704675" cy="30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61"/>
          <p:cNvSpPr txBox="1"/>
          <p:nvPr/>
        </p:nvSpPr>
        <p:spPr>
          <a:xfrm>
            <a:off x="311700" y="2273875"/>
            <a:ext cx="32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</a:rPr>
              <a:t>Conveys a very compact measure of the importance of the different hyperparameters to achieve the best objective found so far.</a:t>
            </a:r>
            <a:endParaRPr sz="16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results</a:t>
            </a:r>
            <a:endParaRPr/>
          </a:p>
        </p:txBody>
      </p:sp>
      <p:sp>
        <p:nvSpPr>
          <p:cNvPr id="1664" name="Google Shape;1664;p1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5" name="Google Shape;1665;p162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fig = experiment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plot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partial_dependencies()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fig.show()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6" name="Google Shape;1666;p162"/>
          <p:cNvPicPr preferRelativeResize="0"/>
          <p:nvPr/>
        </p:nvPicPr>
        <p:blipFill rotWithShape="1">
          <a:blip r:embed="rId3">
            <a:alphaModFix/>
          </a:blip>
          <a:srcRect b="0" l="288" r="288" t="0"/>
          <a:stretch/>
        </p:blipFill>
        <p:spPr>
          <a:xfrm>
            <a:off x="3522549" y="1321150"/>
            <a:ext cx="5169050" cy="33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162"/>
          <p:cNvSpPr txBox="1"/>
          <p:nvPr/>
        </p:nvSpPr>
        <p:spPr>
          <a:xfrm>
            <a:off x="311700" y="2273875"/>
            <a:ext cx="3267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</a:rPr>
              <a:t>Conveys overview of the search space, what has been explored. </a:t>
            </a:r>
            <a:endParaRPr sz="16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</a:rPr>
              <a:t>Helps identifying best optimal regions of the space.</a:t>
            </a:r>
            <a:endParaRPr sz="16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results</a:t>
            </a:r>
            <a:endParaRPr/>
          </a:p>
        </p:txBody>
      </p:sp>
      <p:sp>
        <p:nvSpPr>
          <p:cNvPr id="1673" name="Google Shape;1673;p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4" name="Google Shape;1674;p163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fig = experiment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plot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partial_dependencies(params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"gamma"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"learning_rate"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fig.show()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5" name="Google Shape;1675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8700" y="1456350"/>
            <a:ext cx="4959950" cy="320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163"/>
          <p:cNvSpPr txBox="1"/>
          <p:nvPr/>
        </p:nvSpPr>
        <p:spPr>
          <a:xfrm>
            <a:off x="311700" y="2273875"/>
            <a:ext cx="3267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</a:rPr>
              <a:t>Conveys overview of the search space, what has been explored. </a:t>
            </a:r>
            <a:endParaRPr sz="16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</a:rPr>
              <a:t>Helps identifying best optimal regions of the space.</a:t>
            </a:r>
            <a:endParaRPr sz="16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HPO iterations with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Version Control</a:t>
            </a:r>
            <a:endParaRPr/>
          </a:p>
        </p:txBody>
      </p:sp>
      <p:sp>
        <p:nvSpPr>
          <p:cNvPr id="1682" name="Google Shape;1682;p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3" name="Google Shape;1683;p164"/>
          <p:cNvSpPr txBox="1"/>
          <p:nvPr/>
        </p:nvSpPr>
        <p:spPr>
          <a:xfrm>
            <a:off x="6754350" y="423300"/>
            <a:ext cx="2266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Designing the search space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Choosing the algorithm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Running the experiment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Visualizing results</a:t>
            </a:r>
            <a:endParaRPr sz="9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 startAt="5"/>
            </a:pPr>
            <a:r>
              <a:rPr lang="en" sz="900">
                <a:solidFill>
                  <a:schemeClr val="dk1"/>
                </a:solidFill>
              </a:rPr>
              <a:t>Adjust design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684" name="Google Shape;1684;p164"/>
          <p:cNvSpPr/>
          <p:nvPr/>
        </p:nvSpPr>
        <p:spPr>
          <a:xfrm>
            <a:off x="7761950" y="164100"/>
            <a:ext cx="1191009" cy="1207402"/>
          </a:xfrm>
          <a:custGeom>
            <a:rect b="b" l="l" r="r" t="t"/>
            <a:pathLst>
              <a:path extrusionOk="0" h="101505" w="96321">
                <a:moveTo>
                  <a:pt x="0" y="21829"/>
                </a:moveTo>
                <a:lnTo>
                  <a:pt x="0" y="0"/>
                </a:lnTo>
                <a:lnTo>
                  <a:pt x="96321" y="0"/>
                </a:lnTo>
                <a:lnTo>
                  <a:pt x="96321" y="101505"/>
                </a:lnTo>
                <a:lnTo>
                  <a:pt x="2183" y="101505"/>
                </a:lnTo>
                <a:lnTo>
                  <a:pt x="2183" y="79676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Version Control</a:t>
            </a:r>
            <a:endParaRPr/>
          </a:p>
        </p:txBody>
      </p:sp>
      <p:sp>
        <p:nvSpPr>
          <p:cNvPr id="1690" name="Google Shape;1690;p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1" name="Google Shape;1691;p165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Detects modifications and automatically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branch to a new experiment with version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tag incremented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Source of changes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Code (git hash)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Search Space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Algorithm configuration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Command-line call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</a:rPr>
              <a:t>Gives traceability</a:t>
            </a:r>
            <a:endParaRPr b="1"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</a:rPr>
              <a:t>Enables warm-starting algorithm</a:t>
            </a:r>
            <a:endParaRPr b="1"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165"/>
          <p:cNvSpPr txBox="1"/>
          <p:nvPr/>
        </p:nvSpPr>
        <p:spPr>
          <a:xfrm>
            <a:off x="4113875" y="1642350"/>
            <a:ext cx="50301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┌child_2-v1</a:t>
            </a:r>
            <a:endParaRPr sz="18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root-v1┤</a:t>
            </a:r>
            <a:endParaRPr sz="18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└child_1-v1┐</a:t>
            </a:r>
            <a:endParaRPr sz="18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          └grand_child_1-v1</a:t>
            </a:r>
            <a:endParaRPr sz="18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Version Control</a:t>
            </a:r>
            <a:endParaRPr/>
          </a:p>
        </p:txBody>
      </p:sp>
      <p:sp>
        <p:nvSpPr>
          <p:cNvPr id="1698" name="Google Shape;1698;p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9" name="Google Shape;1699;p166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Detects modifications and automatically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branch to a new experiment with version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tag incremented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Source of changes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Code (git hash)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Search Space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Algorithm configuration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Command-line call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</a:rPr>
              <a:t>Gives traceability</a:t>
            </a:r>
            <a:endParaRPr b="1"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</a:rPr>
              <a:t>Enables warm-starting algorithm</a:t>
            </a:r>
            <a:endParaRPr b="1"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66"/>
          <p:cNvSpPr txBox="1"/>
          <p:nvPr/>
        </p:nvSpPr>
        <p:spPr>
          <a:xfrm>
            <a:off x="4113875" y="1642350"/>
            <a:ext cx="50301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┌child_2-v1</a:t>
            </a:r>
            <a:endParaRPr sz="18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root-v1┤</a:t>
            </a:r>
            <a:endParaRPr sz="18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└child_1-v1┐</a:t>
            </a:r>
            <a:endParaRPr sz="18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              └grand_child_1-v1</a:t>
            </a:r>
            <a:endParaRPr sz="1800"/>
          </a:p>
        </p:txBody>
      </p:sp>
      <p:sp>
        <p:nvSpPr>
          <p:cNvPr id="1701" name="Google Shape;1701;p166"/>
          <p:cNvSpPr txBox="1"/>
          <p:nvPr/>
        </p:nvSpPr>
        <p:spPr>
          <a:xfrm>
            <a:off x="4359800" y="2789800"/>
            <a:ext cx="628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lr=0.1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lr=0.3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lr=0.6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lr=0.4</a:t>
            </a:r>
            <a:endParaRPr sz="1100"/>
          </a:p>
        </p:txBody>
      </p:sp>
      <p:sp>
        <p:nvSpPr>
          <p:cNvPr id="1702" name="Google Shape;1702;p166"/>
          <p:cNvSpPr txBox="1"/>
          <p:nvPr/>
        </p:nvSpPr>
        <p:spPr>
          <a:xfrm>
            <a:off x="5509151" y="3132700"/>
            <a:ext cx="6288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lr=0.1</a:t>
            </a:r>
            <a:endParaRPr sz="14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lr=0.3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lr=0.6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lr=0.4</a:t>
            </a:r>
            <a:endParaRPr sz="14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lr=0.5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lr=0.8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66"/>
          <p:cNvSpPr txBox="1"/>
          <p:nvPr/>
        </p:nvSpPr>
        <p:spPr>
          <a:xfrm>
            <a:off x="6832450" y="3380350"/>
            <a:ext cx="6288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lr=0.1</a:t>
            </a:r>
            <a:endParaRPr sz="14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lr=0.3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lr=0.6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lr=0.4</a:t>
            </a:r>
            <a:endParaRPr sz="14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lr=0.5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lr=0.8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lr=0.7</a:t>
            </a:r>
            <a:endParaRPr sz="1100"/>
          </a:p>
        </p:txBody>
      </p:sp>
      <p:cxnSp>
        <p:nvCxnSpPr>
          <p:cNvPr id="1704" name="Google Shape;1704;p166"/>
          <p:cNvCxnSpPr/>
          <p:nvPr/>
        </p:nvCxnSpPr>
        <p:spPr>
          <a:xfrm>
            <a:off x="6137956" y="3562456"/>
            <a:ext cx="482700" cy="2478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05" name="Google Shape;1705;p166"/>
          <p:cNvCxnSpPr/>
          <p:nvPr/>
        </p:nvCxnSpPr>
        <p:spPr>
          <a:xfrm>
            <a:off x="4962257" y="3271606"/>
            <a:ext cx="482700" cy="2478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08" name="Google Shape;40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09" name="Google Shape;40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9"/>
          <p:cNvSpPr txBox="1"/>
          <p:nvPr/>
        </p:nvSpPr>
        <p:spPr>
          <a:xfrm>
            <a:off x="5398800" y="320425"/>
            <a:ext cx="3433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two learning algorithms for which we measure their performance. We want to determine whether B is better than A. It’s simple here, we see the distributions.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Version Control</a:t>
            </a:r>
            <a:endParaRPr/>
          </a:p>
        </p:txBody>
      </p:sp>
      <p:sp>
        <p:nvSpPr>
          <p:cNvPr id="1711" name="Google Shape;1711;p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2" name="Google Shape;1712;p167"/>
          <p:cNvSpPr txBox="1"/>
          <p:nvPr>
            <p:ph idx="1" type="body"/>
          </p:nvPr>
        </p:nvSpPr>
        <p:spPr>
          <a:xfrm>
            <a:off x="118700" y="1493100"/>
            <a:ext cx="3950100" cy="19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"uniform(0, 30)"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build_experiment(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"random-rosenbrock"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space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experiment.workon(rosenbrock, max_trials=20)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len(experiment.fetch_trials()) == 20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Version Control</a:t>
            </a:r>
            <a:endParaRPr/>
          </a:p>
        </p:txBody>
      </p:sp>
      <p:sp>
        <p:nvSpPr>
          <p:cNvPr id="1718" name="Google Shape;1718;p1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9" name="Google Shape;1719;p168"/>
          <p:cNvSpPr txBox="1"/>
          <p:nvPr>
            <p:ph idx="1" type="body"/>
          </p:nvPr>
        </p:nvSpPr>
        <p:spPr>
          <a:xfrm>
            <a:off x="118700" y="1493100"/>
            <a:ext cx="3950100" cy="19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"uniform(0, 30)"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build_experiment(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"random-rosenbrock"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space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experiment.workon(rosenbrock, max_trials=20)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len(experiment.fetch_trials()) == 20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0" name="Google Shape;1720;p168"/>
          <p:cNvSpPr txBox="1"/>
          <p:nvPr/>
        </p:nvSpPr>
        <p:spPr>
          <a:xfrm>
            <a:off x="4012500" y="1153825"/>
            <a:ext cx="507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tpe_experiment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build_experiment(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"tpe-rosenbrock"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space</a:t>
            </a:r>
            <a:r>
              <a:rPr lang="en" sz="1200">
                <a:solidFill>
                  <a:srgbClr val="666666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"uniform(0, 20)"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algorithms=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"tpe"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branching={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"enable"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True,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"branch_from"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"random-rosenbrock"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Version Control</a:t>
            </a:r>
            <a:endParaRPr/>
          </a:p>
        </p:txBody>
      </p:sp>
      <p:sp>
        <p:nvSpPr>
          <p:cNvPr id="1726" name="Google Shape;1726;p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7" name="Google Shape;1727;p169"/>
          <p:cNvSpPr txBox="1"/>
          <p:nvPr>
            <p:ph idx="1" type="body"/>
          </p:nvPr>
        </p:nvSpPr>
        <p:spPr>
          <a:xfrm>
            <a:off x="118700" y="1493100"/>
            <a:ext cx="3950100" cy="19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"uniform(0, 30)"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build_experiment(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"random-rosenbrock"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space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experiment.workon(rosenbrock, max_trials=20)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len(experiment.fetch_trials()) == 20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8" name="Google Shape;1728;p169"/>
          <p:cNvSpPr txBox="1"/>
          <p:nvPr/>
        </p:nvSpPr>
        <p:spPr>
          <a:xfrm>
            <a:off x="4012500" y="1153825"/>
            <a:ext cx="5075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tpe_experiment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build_experiment(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"tpe-rosenbrock"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space</a:t>
            </a:r>
            <a:r>
              <a:rPr lang="en" sz="1200">
                <a:solidFill>
                  <a:srgbClr val="666666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"uniform(0, 20)"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algorithms=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"tpe"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branching={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"enable"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True,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"branch_from"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"random-rosenbrock"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# No new trials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len(tpe_experiment.fetch_trials()) == 0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Version Control</a:t>
            </a:r>
            <a:endParaRPr/>
          </a:p>
        </p:txBody>
      </p:sp>
      <p:sp>
        <p:nvSpPr>
          <p:cNvPr id="1734" name="Google Shape;1734;p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5" name="Google Shape;1735;p170"/>
          <p:cNvSpPr txBox="1"/>
          <p:nvPr>
            <p:ph idx="1" type="body"/>
          </p:nvPr>
        </p:nvSpPr>
        <p:spPr>
          <a:xfrm>
            <a:off x="118700" y="1493100"/>
            <a:ext cx="3950100" cy="19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"uniform(0, 30)"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build_experiment(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"random-rosenbrock"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space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experiment.workon(rosenbrock, max_trials=20)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len(experiment.fetch_trials()) == 20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6" name="Google Shape;1736;p170"/>
          <p:cNvSpPr txBox="1"/>
          <p:nvPr/>
        </p:nvSpPr>
        <p:spPr>
          <a:xfrm>
            <a:off x="4012500" y="1153825"/>
            <a:ext cx="5075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tpe_experiment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build_experiment(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"tpe-rosenbrock"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space</a:t>
            </a:r>
            <a:r>
              <a:rPr lang="en" sz="1200">
                <a:solidFill>
                  <a:srgbClr val="666666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"uniform(0, 20)"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algorithms=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"tpe"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branching={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"enable"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True,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"branch_from"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"random-rosenbrock"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# No new trials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len(tpe_experiment.fetch_trials()) == 0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# 18 trials salvaged from parent experiment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# (rest was out of bound)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len(tpe_experiment.fetch_trials(with_evc_tree=True)) == 18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Version Control</a:t>
            </a:r>
            <a:endParaRPr/>
          </a:p>
        </p:txBody>
      </p:sp>
      <p:sp>
        <p:nvSpPr>
          <p:cNvPr id="1742" name="Google Shape;1742;p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3" name="Google Shape;1743;p171"/>
          <p:cNvSpPr txBox="1"/>
          <p:nvPr>
            <p:ph idx="1" type="body"/>
          </p:nvPr>
        </p:nvSpPr>
        <p:spPr>
          <a:xfrm>
            <a:off x="118700" y="1493100"/>
            <a:ext cx="3950100" cy="19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"uniform(0, 30)"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build_experiment(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"random-rosenbrock"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space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space,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experiment.workon(rosenbrock, max_trials=20)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len(experiment.fetch_trials()) == 20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4" name="Google Shape;1744;p171"/>
          <p:cNvSpPr txBox="1"/>
          <p:nvPr/>
        </p:nvSpPr>
        <p:spPr>
          <a:xfrm>
            <a:off x="4012500" y="1153825"/>
            <a:ext cx="5075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tpe_experiment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build_experiment(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"tpe-rosenbrock"</a:t>
            </a: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space</a:t>
            </a:r>
            <a:r>
              <a:rPr lang="en" sz="1200">
                <a:solidFill>
                  <a:srgbClr val="666666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"uniform(0, 20)"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algorithms=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"tpe"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branching={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"enable"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True,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"branch_from"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4070A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"random-rosenbrock"</a:t>
            </a:r>
            <a:r>
              <a:rPr lang="en" sz="1200">
                <a:solidFill>
                  <a:srgbClr val="40404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200">
              <a:solidFill>
                <a:srgbClr val="404040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# No new trials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len(tpe_experiment.fetch_trials()) == 0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# 18 trials salvaged from parent experiment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# (rest was out of bound)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len(tpe_experiment.fetch_trials(with_evc_tree=True)) == 18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# We continue optimization with TPE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tpe_experiment.workon(rosenbrock, max_trials=50)</a:t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1750" name="Google Shape;1750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51" name="Google Shape;1751;p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careful about noise performance measure while optimizing hyperparameters. Better to use cross-validation.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good search space design is important for efficient HPO, but you can, and should, revise it latter 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Determining budget is hard as it depends on </a:t>
            </a:r>
            <a:r>
              <a:rPr lang="en"/>
              <a:t>topology</a:t>
            </a:r>
            <a:r>
              <a:rPr lang="en"/>
              <a:t> of search space. Use 5^dimensions as a target.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analysis is important to assess the search space and adjust if needed.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72"/>
          <p:cNvSpPr txBox="1"/>
          <p:nvPr/>
        </p:nvSpPr>
        <p:spPr>
          <a:xfrm>
            <a:off x="5646150" y="445025"/>
            <a:ext cx="2826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solidFill>
                  <a:srgbClr val="24292E"/>
                </a:solidFill>
                <a:highlight>
                  <a:schemeClr val="lt1"/>
                </a:highlight>
              </a:rPr>
              <a:t>Oríon Documentation</a:t>
            </a:r>
            <a:endParaRPr b="1" sz="165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 u="sng">
                <a:solidFill>
                  <a:schemeClr val="accent5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orion.readthedocs.io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1758" name="Google Shape;1758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Take-home message</a:t>
            </a:r>
            <a:endParaRPr/>
          </a:p>
        </p:txBody>
      </p:sp>
      <p:sp>
        <p:nvSpPr>
          <p:cNvPr id="1759" name="Google Shape;1759;p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many important sources of variance in performance evaluation and they should be accounted for by randomizing them.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Determining </a:t>
            </a:r>
            <a:r>
              <a:rPr lang="en"/>
              <a:t>minimum</a:t>
            </a:r>
            <a:r>
              <a:rPr lang="en"/>
              <a:t> sample size for statistical tests is not a rule of thumb, you should use formulas adapted to the tests you are planning to use.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Hyperparameter optimization is an important confounding factor, you should use the same procedure for your new learning algorithm and your baselines.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Defining the right </a:t>
            </a:r>
            <a:r>
              <a:rPr lang="en"/>
              <a:t>search space right away is hard, it is best to use visualizations early on and readjust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/>
              <a:t>Bouthillier et al. "Accounting for variance in machine learning benchmarks." Proceedings of Machine Learning and Systems 3 (2021): 747-769.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74"/>
          <p:cNvSpPr txBox="1"/>
          <p:nvPr/>
        </p:nvSpPr>
        <p:spPr>
          <a:xfrm>
            <a:off x="485000" y="775275"/>
            <a:ext cx="8137200" cy="4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Bouthillier, Xavier, Pierre Delaunay, Mirko Bronzi, Assya Trofimov, Brennan Nichyporuk, Justin Szeto, Nazanin Mohammadi Sepahvand et al. "Accounting for variance in machine learning benchmarks." Proceedings of Machine Learning and Systems 3 (2021): 747-769.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Dietterich, Thomas G. "Approximate statistical tests for comparing supervised classification learning algorithms." Neural computation 10, no. 7 (1998): 1895-1923.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Jaderberg, Max, Valentin Dalibard, Simon Osindero, Wojciech M. Czarnecki, Jeff Donahue, Ali Razavi, Oriol Vinyals et al. "Population based training of neural networks." arXiv preprint arXiv:1711.09846 (2017).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Li, Lisha, Kevin Jamieson, Giulia DeSalvo, Afshin Rostamizadeh, and Ameet Talwalkar. "Hyperband: A novel bandit-based approach to hyperparameter optimization." The Journal of Machine Learning Research 18, no. 1 (2017): 6765-6816.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Li, Liam, Kevin Jamieson, Afshin Rostamizadeh, Ekaterina Gonina, Moritz Hardt, Benjamin Recht, and Ameet Talwalkar. "Massively parallel hyperparameter tuning." arXiv preprint arXiv:1810.05934 5 (2018).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65" name="Google Shape;1765;p174"/>
          <p:cNvSpPr txBox="1"/>
          <p:nvPr/>
        </p:nvSpPr>
        <p:spPr>
          <a:xfrm>
            <a:off x="156900" y="160975"/>
            <a:ext cx="6619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References</a:t>
            </a:r>
            <a:endParaRPr sz="24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1771" name="Google Shape;1771;p175"/>
          <p:cNvPicPr preferRelativeResize="0"/>
          <p:nvPr/>
        </p:nvPicPr>
        <p:blipFill rotWithShape="1">
          <a:blip r:embed="rId3">
            <a:alphaModFix/>
          </a:blip>
          <a:srcRect b="0" l="-500" r="499" t="0"/>
          <a:stretch/>
        </p:blipFill>
        <p:spPr>
          <a:xfrm>
            <a:off x="533975" y="1132275"/>
            <a:ext cx="5695170" cy="38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choose number of folds?</a:t>
            </a:r>
            <a:endParaRPr/>
          </a:p>
        </p:txBody>
      </p:sp>
      <p:pic>
        <p:nvPicPr>
          <p:cNvPr id="1773" name="Google Shape;1773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745" y="1332504"/>
            <a:ext cx="442930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175"/>
          <p:cNvPicPr preferRelativeResize="0"/>
          <p:nvPr/>
        </p:nvPicPr>
        <p:blipFill rotWithShape="1">
          <a:blip r:embed="rId4">
            <a:alphaModFix/>
          </a:blip>
          <a:srcRect b="55496" l="40779" r="48748" t="0"/>
          <a:stretch/>
        </p:blipFill>
        <p:spPr>
          <a:xfrm>
            <a:off x="5773438" y="2219975"/>
            <a:ext cx="463825" cy="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75"/>
          <p:cNvPicPr preferRelativeResize="0"/>
          <p:nvPr/>
        </p:nvPicPr>
        <p:blipFill rotWithShape="1">
          <a:blip r:embed="rId4">
            <a:alphaModFix/>
          </a:blip>
          <a:srcRect b="55496" l="61722" r="34682" t="0"/>
          <a:stretch/>
        </p:blipFill>
        <p:spPr>
          <a:xfrm>
            <a:off x="6078050" y="2619950"/>
            <a:ext cx="159225" cy="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75"/>
          <p:cNvPicPr preferRelativeResize="0"/>
          <p:nvPr/>
        </p:nvPicPr>
        <p:blipFill rotWithShape="1">
          <a:blip r:embed="rId4">
            <a:alphaModFix/>
          </a:blip>
          <a:srcRect b="55496" l="94544" r="1861" t="0"/>
          <a:stretch/>
        </p:blipFill>
        <p:spPr>
          <a:xfrm>
            <a:off x="6078050" y="2874825"/>
            <a:ext cx="159225" cy="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75"/>
          <p:cNvPicPr preferRelativeResize="0"/>
          <p:nvPr/>
        </p:nvPicPr>
        <p:blipFill rotWithShape="1">
          <a:blip r:embed="rId4">
            <a:alphaModFix/>
          </a:blip>
          <a:srcRect b="-7254" l="72507" r="23897" t="62750"/>
          <a:stretch/>
        </p:blipFill>
        <p:spPr>
          <a:xfrm>
            <a:off x="6078050" y="3177125"/>
            <a:ext cx="159225" cy="2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175"/>
          <p:cNvSpPr txBox="1"/>
          <p:nvPr/>
        </p:nvSpPr>
        <p:spPr>
          <a:xfrm>
            <a:off x="6237275" y="2048325"/>
            <a:ext cx="2734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function of a normal distribution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Nominal rate of false positives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Nominal rate of false negatives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Number of folds</a:t>
            </a:r>
            <a:endParaRPr/>
          </a:p>
        </p:txBody>
      </p:sp>
      <p:pic>
        <p:nvPicPr>
          <p:cNvPr id="1779" name="Google Shape;1779;p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2400" y="3360800"/>
            <a:ext cx="1372775" cy="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75"/>
          <p:cNvPicPr preferRelativeResize="0"/>
          <p:nvPr/>
        </p:nvPicPr>
        <p:blipFill rotWithShape="1">
          <a:blip r:embed="rId6">
            <a:alphaModFix/>
          </a:blip>
          <a:srcRect b="8249" l="0" r="0" t="-8250"/>
          <a:stretch/>
        </p:blipFill>
        <p:spPr>
          <a:xfrm>
            <a:off x="1802400" y="3673463"/>
            <a:ext cx="1176825" cy="33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1" name="Google Shape;1781;p175"/>
          <p:cNvCxnSpPr/>
          <p:nvPr/>
        </p:nvCxnSpPr>
        <p:spPr>
          <a:xfrm flipH="1">
            <a:off x="6017875" y="1564500"/>
            <a:ext cx="4800" cy="1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1787" name="Google Shape;1787;p176"/>
          <p:cNvPicPr preferRelativeResize="0"/>
          <p:nvPr/>
        </p:nvPicPr>
        <p:blipFill rotWithShape="1">
          <a:blip r:embed="rId3">
            <a:alphaModFix/>
          </a:blip>
          <a:srcRect b="0" l="-500" r="499" t="0"/>
          <a:stretch/>
        </p:blipFill>
        <p:spPr>
          <a:xfrm>
            <a:off x="533975" y="1132275"/>
            <a:ext cx="5695170" cy="38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76"/>
          <p:cNvPicPr preferRelativeResize="0"/>
          <p:nvPr/>
        </p:nvPicPr>
        <p:blipFill rotWithShape="1">
          <a:blip r:embed="rId4">
            <a:alphaModFix/>
          </a:blip>
          <a:srcRect b="0" l="24936" r="0" t="0"/>
          <a:stretch/>
        </p:blipFill>
        <p:spPr>
          <a:xfrm>
            <a:off x="3260562" y="1220475"/>
            <a:ext cx="2042325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76"/>
          <p:cNvPicPr preferRelativeResize="0"/>
          <p:nvPr/>
        </p:nvPicPr>
        <p:blipFill rotWithShape="1">
          <a:blip r:embed="rId5">
            <a:alphaModFix/>
          </a:blip>
          <a:srcRect b="0" l="24936" r="0" t="0"/>
          <a:stretch/>
        </p:blipFill>
        <p:spPr>
          <a:xfrm>
            <a:off x="2035250" y="59550"/>
            <a:ext cx="2042325" cy="184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0" name="Google Shape;1790;p176"/>
          <p:cNvCxnSpPr/>
          <p:nvPr/>
        </p:nvCxnSpPr>
        <p:spPr>
          <a:xfrm flipH="1">
            <a:off x="1896650" y="1509125"/>
            <a:ext cx="138600" cy="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1" name="Google Shape;1791;p176"/>
          <p:cNvCxnSpPr/>
          <p:nvPr/>
        </p:nvCxnSpPr>
        <p:spPr>
          <a:xfrm flipH="1">
            <a:off x="2651200" y="2658275"/>
            <a:ext cx="595500" cy="1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2" name="Google Shape;1792;p176"/>
          <p:cNvSpPr txBox="1"/>
          <p:nvPr/>
        </p:nvSpPr>
        <p:spPr>
          <a:xfrm>
            <a:off x="2578350" y="782550"/>
            <a:ext cx="3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        A</a:t>
            </a:r>
            <a:endParaRPr/>
          </a:p>
        </p:txBody>
      </p:sp>
      <p:sp>
        <p:nvSpPr>
          <p:cNvPr id="1793" name="Google Shape;1793;p176"/>
          <p:cNvSpPr txBox="1"/>
          <p:nvPr/>
        </p:nvSpPr>
        <p:spPr>
          <a:xfrm>
            <a:off x="3969925" y="2063375"/>
            <a:ext cx="3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         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16" name="Google Shape;41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17" name="Google Shape;41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0"/>
          <p:cNvSpPr txBox="1"/>
          <p:nvPr/>
        </p:nvSpPr>
        <p:spPr>
          <a:xfrm>
            <a:off x="5398800" y="320425"/>
            <a:ext cx="343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in practice we only have access to the samples. The samples being measures of performance during independent runs. 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1799" name="Google Shape;1799;p177"/>
          <p:cNvPicPr preferRelativeResize="0"/>
          <p:nvPr/>
        </p:nvPicPr>
        <p:blipFill rotWithShape="1">
          <a:blip r:embed="rId3">
            <a:alphaModFix/>
          </a:blip>
          <a:srcRect b="0" l="-500" r="499" t="0"/>
          <a:stretch/>
        </p:blipFill>
        <p:spPr>
          <a:xfrm>
            <a:off x="533975" y="1132275"/>
            <a:ext cx="5695170" cy="38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77"/>
          <p:cNvPicPr preferRelativeResize="0"/>
          <p:nvPr/>
        </p:nvPicPr>
        <p:blipFill rotWithShape="1">
          <a:blip r:embed="rId4">
            <a:alphaModFix/>
          </a:blip>
          <a:srcRect b="0" l="24936" r="0" t="0"/>
          <a:stretch/>
        </p:blipFill>
        <p:spPr>
          <a:xfrm>
            <a:off x="3260562" y="1220475"/>
            <a:ext cx="2042325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77"/>
          <p:cNvPicPr preferRelativeResize="0"/>
          <p:nvPr/>
        </p:nvPicPr>
        <p:blipFill rotWithShape="1">
          <a:blip r:embed="rId5">
            <a:alphaModFix/>
          </a:blip>
          <a:srcRect b="0" l="24936" r="0" t="0"/>
          <a:stretch/>
        </p:blipFill>
        <p:spPr>
          <a:xfrm>
            <a:off x="2035250" y="59550"/>
            <a:ext cx="2042325" cy="184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2" name="Google Shape;1802;p177"/>
          <p:cNvCxnSpPr/>
          <p:nvPr/>
        </p:nvCxnSpPr>
        <p:spPr>
          <a:xfrm flipH="1">
            <a:off x="1896650" y="1509125"/>
            <a:ext cx="138600" cy="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3" name="Google Shape;1803;p177"/>
          <p:cNvCxnSpPr/>
          <p:nvPr/>
        </p:nvCxnSpPr>
        <p:spPr>
          <a:xfrm flipH="1">
            <a:off x="2651200" y="2658275"/>
            <a:ext cx="595500" cy="1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4" name="Google Shape;1804;p177"/>
          <p:cNvSpPr txBox="1"/>
          <p:nvPr/>
        </p:nvSpPr>
        <p:spPr>
          <a:xfrm>
            <a:off x="2578350" y="782550"/>
            <a:ext cx="3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         A</a:t>
            </a:r>
            <a:endParaRPr/>
          </a:p>
        </p:txBody>
      </p:sp>
      <p:sp>
        <p:nvSpPr>
          <p:cNvPr id="1805" name="Google Shape;1805;p177"/>
          <p:cNvSpPr txBox="1"/>
          <p:nvPr/>
        </p:nvSpPr>
        <p:spPr>
          <a:xfrm>
            <a:off x="3969925" y="2063375"/>
            <a:ext cx="3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         A</a:t>
            </a:r>
            <a:endParaRPr/>
          </a:p>
        </p:txBody>
      </p:sp>
      <p:sp>
        <p:nvSpPr>
          <p:cNvPr id="1806" name="Google Shape;1806;p177"/>
          <p:cNvSpPr txBox="1"/>
          <p:nvPr/>
        </p:nvSpPr>
        <p:spPr>
          <a:xfrm>
            <a:off x="6271875" y="1730650"/>
            <a:ext cx="274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folds can be </a:t>
            </a:r>
            <a:r>
              <a:rPr lang="en"/>
              <a:t>increased </a:t>
            </a:r>
            <a:r>
              <a:rPr lang="en"/>
              <a:t>without reducing test set by using repetitions of cross validation on shuffled data (ex: 5x2 cross-validation)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24" name="Google Shape;42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25" name="Google Shape;42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1"/>
          <p:cNvSpPr txBox="1"/>
          <p:nvPr/>
        </p:nvSpPr>
        <p:spPr>
          <a:xfrm>
            <a:off x="5398800" y="320425"/>
            <a:ext cx="343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in practice we only have access to the samples. The samples being measures of performance during independent runs.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 better than A?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32" name="Google Shape;43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33" name="Google Shape;43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2"/>
          <p:cNvSpPr txBox="1"/>
          <p:nvPr/>
        </p:nvSpPr>
        <p:spPr>
          <a:xfrm>
            <a:off x="5398800" y="320425"/>
            <a:ext cx="343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in practice we only have access to the samples. The samples being measures of performance during independent runs.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 better than 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40" name="Google Shape;44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41" name="Google Shape;44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3"/>
          <p:cNvSpPr txBox="1"/>
          <p:nvPr/>
        </p:nvSpPr>
        <p:spPr>
          <a:xfrm>
            <a:off x="5398800" y="320425"/>
            <a:ext cx="343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in practice we only have access to the samples. The samples being measures of performance during independent runs.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 better than 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48" name="Google Shape;44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49" name="Google Shape;4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4"/>
          <p:cNvSpPr txBox="1"/>
          <p:nvPr/>
        </p:nvSpPr>
        <p:spPr>
          <a:xfrm>
            <a:off x="5398800" y="320425"/>
            <a:ext cx="3433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in practice we only have access to the samples. The samples being measures of performance during independent runs.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 better than 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56" name="Google Shape;45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57" name="Google Shape;45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5"/>
          <p:cNvSpPr txBox="1"/>
          <p:nvPr/>
        </p:nvSpPr>
        <p:spPr>
          <a:xfrm>
            <a:off x="5398800" y="320425"/>
            <a:ext cx="3433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in practice we only have access to the samples. The samples being measures of performance during independent runs.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 better than 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64" name="Google Shape;46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65" name="Google Shape;46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6"/>
          <p:cNvSpPr txBox="1"/>
          <p:nvPr/>
        </p:nvSpPr>
        <p:spPr>
          <a:xfrm>
            <a:off x="5398800" y="320425"/>
            <a:ext cx="3433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in practice we only have access to the samples. The samples being measures of performance during independent runs.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 better than 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I know for sure?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D8CD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628650" y="207461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Quick word about me and my team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0052" y="4632619"/>
            <a:ext cx="815304" cy="40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72" name="Google Shape;47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73" name="Google Shape;47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7"/>
          <p:cNvSpPr txBox="1"/>
          <p:nvPr/>
        </p:nvSpPr>
        <p:spPr>
          <a:xfrm>
            <a:off x="5398800" y="320425"/>
            <a:ext cx="3433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in practice we only have access to the samples. The samples being measures of performance during independent runs.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 better than 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I know for sure?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80" name="Google Shape;48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81" name="Google Shape;48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8"/>
          <p:cNvSpPr txBox="1"/>
          <p:nvPr/>
        </p:nvSpPr>
        <p:spPr>
          <a:xfrm>
            <a:off x="5398800" y="320425"/>
            <a:ext cx="343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we typically think of, is computing an average performance over multiple runs.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 itself has a distribution, each time we execute 10 runs we end up with a slightly different mean.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many runs should we make?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88" name="Google Shape;48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89" name="Google Shape;48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9"/>
          <p:cNvSpPr txBox="1"/>
          <p:nvPr/>
        </p:nvSpPr>
        <p:spPr>
          <a:xfrm>
            <a:off x="5398800" y="320425"/>
            <a:ext cx="343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we typically think of, is computing an average performance over multiple runs.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 itself has a distribution, each time we execute 10 runs we end up with a slightly different mean.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many runs should we make?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496" name="Google Shape;49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497" name="Google Shape;49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0"/>
          <p:cNvSpPr txBox="1"/>
          <p:nvPr/>
        </p:nvSpPr>
        <p:spPr>
          <a:xfrm>
            <a:off x="5398800" y="320425"/>
            <a:ext cx="343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we typically think of, is computing an average performance over multiple runs.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 itself has a distribution, each time we execute 10 runs we end up with a slightly different mean.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many runs should we make?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04" name="Google Shape;50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505" name="Google Shape;50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1"/>
          <p:cNvSpPr txBox="1"/>
          <p:nvPr/>
        </p:nvSpPr>
        <p:spPr>
          <a:xfrm>
            <a:off x="5398800" y="320425"/>
            <a:ext cx="343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we typically think of, is computing an average performance over multiple runs.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 itself has a distribution, each time we execute 10 runs we end up with a slightly different mean.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many runs should we make?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12" name="Google Shape;51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513" name="Google Shape;51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/>
        </p:nvSpPr>
        <p:spPr>
          <a:xfrm>
            <a:off x="5398800" y="320425"/>
            <a:ext cx="343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we typically think of, is computing an average performance over multiple runs.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 itself has a distribution, each time we execute 10 runs we end up with a slightly different mean.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many runs should we make?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20" name="Google Shape;52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521" name="Google Shape;52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3"/>
          <p:cNvSpPr txBox="1"/>
          <p:nvPr/>
        </p:nvSpPr>
        <p:spPr>
          <a:xfrm>
            <a:off x="5398800" y="320425"/>
            <a:ext cx="343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we typically think of, is computing an average performance over multiple runs.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 itself has a distribution, each time we execute 10 runs we end up with a slightly different mean.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many runs should we make?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28" name="Google Shape;52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529" name="Google Shape;52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4"/>
          <p:cNvSpPr txBox="1"/>
          <p:nvPr/>
        </p:nvSpPr>
        <p:spPr>
          <a:xfrm>
            <a:off x="5398800" y="320425"/>
            <a:ext cx="343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we typically think of, is computing an average performance over multiple runs.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 itself has a distribution, each time we execute 10 runs we end up with a slightly different mean.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many runs should we make?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36" name="Google Shape;53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537" name="Google Shape;53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5"/>
          <p:cNvSpPr txBox="1"/>
          <p:nvPr/>
        </p:nvSpPr>
        <p:spPr>
          <a:xfrm>
            <a:off x="5398800" y="320425"/>
            <a:ext cx="343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we typically think of, is computing an average performance over multiple runs.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 itself has a distribution, each time we execute 10 runs we end up with a slightly different mean.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many runs should we make?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44" name="Google Shape;54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</a:t>
            </a:r>
            <a:endParaRPr/>
          </a:p>
        </p:txBody>
      </p:sp>
      <p:pic>
        <p:nvPicPr>
          <p:cNvPr id="545" name="Google Shape;54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1810100"/>
            <a:ext cx="7802399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6"/>
          <p:cNvSpPr txBox="1"/>
          <p:nvPr/>
        </p:nvSpPr>
        <p:spPr>
          <a:xfrm>
            <a:off x="5398800" y="320425"/>
            <a:ext cx="3433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we typically think of, is computing an average performance over multiple runs.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 itself has a distribution, each time we execute 10 runs we end up with a slightly different mean.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many runs should we make?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And how can I know 2 means are    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significantly different?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6"/>
          <p:cNvSpPr txBox="1"/>
          <p:nvPr/>
        </p:nvSpPr>
        <p:spPr>
          <a:xfrm>
            <a:off x="604300" y="1552875"/>
            <a:ext cx="4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" name="Google Shape;325;p50"/>
          <p:cNvGraphicFramePr/>
          <p:nvPr/>
        </p:nvGraphicFramePr>
        <p:xfrm>
          <a:off x="933225" y="20866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{3813535A-47C2-4E1B-8FD5-D15B34B4DD28}</a:tableStyleId>
              </a:tblPr>
              <a:tblGrid>
                <a:gridCol w="2502050"/>
                <a:gridCol w="2752950"/>
                <a:gridCol w="2390525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IT Environment</a:t>
                      </a:r>
                      <a:endParaRPr b="1"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Computing Infrastructure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</a:t>
                      </a:r>
                      <a:endParaRPr b="1" sz="1100"/>
                    </a:p>
                  </a:txBody>
                  <a:tcPr marT="68575" marB="68575" marR="68575" marL="6857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Software, Tooling and Innovation</a:t>
                      </a:r>
                      <a:endParaRPr b="1"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Access control and Identity mgmt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Wifi and common peripherals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Common Software </a:t>
                      </a:r>
                      <a:r>
                        <a:rPr b="1" i="1" lang="en" sz="1100"/>
                        <a:t>Services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Helpdesk</a:t>
                      </a:r>
                      <a:endParaRPr sz="1100"/>
                    </a:p>
                  </a:txBody>
                  <a:tcPr marT="68575" marB="68575" marR="68575" marL="6857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Local GPU computing cluster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Deep learning software stack mgmt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Dataset mgmt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Hardware tech watch and expertise</a:t>
                      </a:r>
                      <a:endParaRPr sz="1100"/>
                    </a:p>
                  </a:txBody>
                  <a:tcPr marT="68575" marB="68575" marR="68575" marL="6857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New tools for AI research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Research methodology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Technical know-how </a:t>
                      </a:r>
                      <a:r>
                        <a:rPr lang="en" sz="1100"/>
                        <a:t>/ expertise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/>
                        <a:t>Training and counsel</a:t>
                      </a:r>
                      <a:endParaRPr sz="1100"/>
                    </a:p>
                  </a:txBody>
                  <a:tcPr marT="68575" marB="68575" marR="68575" marL="6857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326" name="Google Shape;326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My Team’s Mission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0" y="-26850"/>
            <a:ext cx="510300" cy="5170200"/>
          </a:xfrm>
          <a:prstGeom prst="rect">
            <a:avLst/>
          </a:prstGeom>
          <a:solidFill>
            <a:srgbClr val="9FD8C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/>
          <p:nvPr/>
        </p:nvSpPr>
        <p:spPr>
          <a:xfrm rot="-5400000">
            <a:off x="-2362050" y="2314031"/>
            <a:ext cx="5204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IDT - INNOVATION, DEVELOPMENT AND TECHNOLOGIES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8855" y="4632619"/>
            <a:ext cx="816499" cy="4097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50"/>
          <p:cNvGrpSpPr/>
          <p:nvPr/>
        </p:nvGrpSpPr>
        <p:grpSpPr>
          <a:xfrm>
            <a:off x="706436" y="1303369"/>
            <a:ext cx="7748732" cy="634725"/>
            <a:chOff x="941915" y="2271225"/>
            <a:chExt cx="10331642" cy="846300"/>
          </a:xfrm>
        </p:grpSpPr>
        <p:sp>
          <p:nvSpPr>
            <p:cNvPr id="331" name="Google Shape;331;p50"/>
            <p:cNvSpPr/>
            <p:nvPr/>
          </p:nvSpPr>
          <p:spPr>
            <a:xfrm>
              <a:off x="1757557" y="2271225"/>
              <a:ext cx="9516000" cy="8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Accelerate AI research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by creating a strong and cutting-edge technological environment for the needs of AI researchers</a:t>
              </a:r>
              <a:r>
                <a:rPr lang="en" sz="1400">
                  <a:latin typeface="Roboto"/>
                  <a:ea typeface="Roboto"/>
                  <a:cs typeface="Roboto"/>
                  <a:sym typeface="Roboto"/>
                </a:rPr>
                <a:t> at Mila and beyond.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32" name="Google Shape;332;p50"/>
            <p:cNvGrpSpPr/>
            <p:nvPr/>
          </p:nvGrpSpPr>
          <p:grpSpPr>
            <a:xfrm>
              <a:off x="941915" y="2421197"/>
              <a:ext cx="554100" cy="546300"/>
              <a:chOff x="941915" y="2421197"/>
              <a:chExt cx="554100" cy="546300"/>
            </a:xfrm>
          </p:grpSpPr>
          <p:sp>
            <p:nvSpPr>
              <p:cNvPr id="333" name="Google Shape;333;p50"/>
              <p:cNvSpPr/>
              <p:nvPr/>
            </p:nvSpPr>
            <p:spPr>
              <a:xfrm>
                <a:off x="941915" y="2421197"/>
                <a:ext cx="554100" cy="546300"/>
              </a:xfrm>
              <a:prstGeom prst="ellipse">
                <a:avLst/>
              </a:prstGeom>
              <a:solidFill>
                <a:srgbClr val="260F3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34" name="Google Shape;334;p5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37638" y="2513038"/>
                <a:ext cx="362663" cy="3626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35" name="Google Shape;335;p50"/>
          <p:cNvGrpSpPr/>
          <p:nvPr/>
        </p:nvGrpSpPr>
        <p:grpSpPr>
          <a:xfrm>
            <a:off x="1774444" y="2449088"/>
            <a:ext cx="6035663" cy="8"/>
            <a:chOff x="2365925" y="3494050"/>
            <a:chExt cx="8047550" cy="10"/>
          </a:xfrm>
        </p:grpSpPr>
        <p:cxnSp>
          <p:nvCxnSpPr>
            <p:cNvPr id="336" name="Google Shape;336;p50"/>
            <p:cNvCxnSpPr/>
            <p:nvPr/>
          </p:nvCxnSpPr>
          <p:spPr>
            <a:xfrm>
              <a:off x="5913875" y="3494060"/>
              <a:ext cx="102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50"/>
            <p:cNvCxnSpPr/>
            <p:nvPr/>
          </p:nvCxnSpPr>
          <p:spPr>
            <a:xfrm>
              <a:off x="2365925" y="3494050"/>
              <a:ext cx="9849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50"/>
            <p:cNvCxnSpPr/>
            <p:nvPr/>
          </p:nvCxnSpPr>
          <p:spPr>
            <a:xfrm>
              <a:off x="9149575" y="3494050"/>
              <a:ext cx="1263900" cy="0"/>
            </a:xfrm>
            <a:prstGeom prst="straightConnector1">
              <a:avLst/>
            </a:prstGeom>
            <a:noFill/>
            <a:ln cap="flat" cmpd="sng" w="76200">
              <a:solidFill>
                <a:srgbClr val="D5A6B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1206" y="3970612"/>
            <a:ext cx="1234795" cy="6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394" y="3630055"/>
            <a:ext cx="1421812" cy="32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53" name="Google Shape;55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Null-hypothesis</a:t>
            </a:r>
            <a:endParaRPr/>
          </a:p>
        </p:txBody>
      </p:sp>
      <p:pic>
        <p:nvPicPr>
          <p:cNvPr id="554" name="Google Shape;55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5275" y="1899225"/>
            <a:ext cx="3953276" cy="11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7"/>
          <p:cNvSpPr txBox="1"/>
          <p:nvPr/>
        </p:nvSpPr>
        <p:spPr>
          <a:xfrm>
            <a:off x="5398800" y="320425"/>
            <a:ext cx="343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compute the difference between these means.</a:t>
            </a:r>
            <a:endParaRPr/>
          </a:p>
        </p:txBody>
      </p:sp>
      <p:pic>
        <p:nvPicPr>
          <p:cNvPr id="556" name="Google Shape;55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62" name="Google Shape;56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Null-hypothesis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8"/>
          <p:cNvSpPr txBox="1"/>
          <p:nvPr/>
        </p:nvSpPr>
        <p:spPr>
          <a:xfrm>
            <a:off x="5398800" y="320425"/>
            <a:ext cx="343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compute the difference between these means.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model our null-hypothesis.</a:t>
            </a:r>
            <a:endParaRPr/>
          </a:p>
        </p:txBody>
      </p:sp>
      <p:pic>
        <p:nvPicPr>
          <p:cNvPr id="564" name="Google Shape;56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6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71" name="Google Shape;57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Null-hypothesis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9"/>
          <p:cNvSpPr txBox="1"/>
          <p:nvPr/>
        </p:nvSpPr>
        <p:spPr>
          <a:xfrm>
            <a:off x="5398800" y="320425"/>
            <a:ext cx="343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compute the difference between these means.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we model our null-hypothesis.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enters the controversial p-value.</a:t>
            </a:r>
            <a:endParaRPr/>
          </a:p>
        </p:txBody>
      </p:sp>
      <p:pic>
        <p:nvPicPr>
          <p:cNvPr id="573" name="Google Shape;57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6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80" name="Google Shape;58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Null-hypothesis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0"/>
          <p:cNvSpPr txBox="1"/>
          <p:nvPr/>
        </p:nvSpPr>
        <p:spPr>
          <a:xfrm>
            <a:off x="5398800" y="320425"/>
            <a:ext cx="343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control the rate of false positives, by stating that the p-value should be below some value alpha, typically 0.05.</a:t>
            </a:r>
            <a:endParaRPr/>
          </a:p>
        </p:txBody>
      </p:sp>
      <p:pic>
        <p:nvPicPr>
          <p:cNvPr id="582" name="Google Shape;58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6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89" name="Google Shape;58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Null-hypothesis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81"/>
          <p:cNvSpPr txBox="1"/>
          <p:nvPr/>
        </p:nvSpPr>
        <p:spPr>
          <a:xfrm>
            <a:off x="5398800" y="320425"/>
            <a:ext cx="343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control the rate of false positives, by stating that the p-value should be below some value alpha, typically 0.05.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decrease the variance, the p-value decrease.</a:t>
            </a:r>
            <a:endParaRPr/>
          </a:p>
        </p:txBody>
      </p:sp>
      <p:pic>
        <p:nvPicPr>
          <p:cNvPr id="591" name="Google Shape;59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6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598" name="Google Shape;59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Null-hypothesis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2"/>
          <p:cNvSpPr txBox="1"/>
          <p:nvPr/>
        </p:nvSpPr>
        <p:spPr>
          <a:xfrm>
            <a:off x="5398800" y="320425"/>
            <a:ext cx="343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control the rate of false positives, by stating that the p-value should be below some value alpha, typically 0.05.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we decrease the variance, the p-value decrease.</a:t>
            </a:r>
            <a:endParaRPr/>
          </a:p>
        </p:txBody>
      </p:sp>
      <p:pic>
        <p:nvPicPr>
          <p:cNvPr id="600" name="Google Shape;60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6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607" name="Google Shape;60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Null-hypothesis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3"/>
          <p:cNvSpPr txBox="1"/>
          <p:nvPr/>
        </p:nvSpPr>
        <p:spPr>
          <a:xfrm>
            <a:off x="5398800" y="320425"/>
            <a:ext cx="343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control the rate of false positives, by stating that the p-value should be below some value alpha, typically 0.05.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we decrease the variance, the p-value decrease.</a:t>
            </a:r>
            <a:endParaRPr/>
          </a:p>
        </p:txBody>
      </p:sp>
      <p:pic>
        <p:nvPicPr>
          <p:cNvPr id="609" name="Google Shape;60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6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616" name="Google Shape;616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Null-hypothesis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84"/>
          <p:cNvSpPr txBox="1"/>
          <p:nvPr/>
        </p:nvSpPr>
        <p:spPr>
          <a:xfrm>
            <a:off x="5398800" y="320425"/>
            <a:ext cx="343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control the rate of false positives, by stating that the p-value should be below some value alpha, typically 0.05.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we decrease the variance, the p-value decrease.</a:t>
            </a:r>
            <a:endParaRPr/>
          </a:p>
        </p:txBody>
      </p:sp>
      <p:pic>
        <p:nvPicPr>
          <p:cNvPr id="618" name="Google Shape;61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4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625" name="Google Shape;62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Null-hypothesis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5"/>
          <p:cNvSpPr txBox="1"/>
          <p:nvPr/>
        </p:nvSpPr>
        <p:spPr>
          <a:xfrm>
            <a:off x="5398800" y="320425"/>
            <a:ext cx="343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 doing so we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any tiny differences,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meaningless as they may be.</a:t>
            </a:r>
            <a:endParaRPr/>
          </a:p>
        </p:txBody>
      </p:sp>
      <p:pic>
        <p:nvPicPr>
          <p:cNvPr id="627" name="Google Shape;62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4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634" name="Google Shape;63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hypothesis</a:t>
            </a:r>
            <a:endParaRPr/>
          </a:p>
        </p:txBody>
      </p:sp>
      <p:sp>
        <p:nvSpPr>
          <p:cNvPr id="635" name="Google Shape;635;p86"/>
          <p:cNvSpPr txBox="1"/>
          <p:nvPr/>
        </p:nvSpPr>
        <p:spPr>
          <a:xfrm>
            <a:off x="4998125" y="320425"/>
            <a:ext cx="3834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enters the alternative hypothesis.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define a </a:t>
            </a:r>
            <a:r>
              <a:rPr lang="en"/>
              <a:t>meaningful</a:t>
            </a:r>
            <a:r>
              <a:rPr lang="en"/>
              <a:t> difference, gamma.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4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D8CD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628650" y="207461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Accounting for Variance in Machine Learning Benchmarks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0052" y="4632619"/>
            <a:ext cx="815304" cy="40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643" name="Google Shape;64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Alternative 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7"/>
          <p:cNvSpPr txBox="1"/>
          <p:nvPr/>
        </p:nvSpPr>
        <p:spPr>
          <a:xfrm>
            <a:off x="4998125" y="320425"/>
            <a:ext cx="3834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want to control the rate of false negatives if the alternative hypothesis is true. This control is also known as the </a:t>
            </a:r>
            <a:r>
              <a:rPr b="1" lang="en">
                <a:solidFill>
                  <a:schemeClr val="dk1"/>
                </a:solidFill>
              </a:rPr>
              <a:t>statistical power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4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652" name="Google Shape;65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Alternative 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88"/>
          <p:cNvSpPr txBox="1"/>
          <p:nvPr/>
        </p:nvSpPr>
        <p:spPr>
          <a:xfrm>
            <a:off x="4998125" y="320425"/>
            <a:ext cx="38343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to control the rate of false negatives if the alternative hypothesis is true. This control is also known as the </a:t>
            </a:r>
            <a:r>
              <a:rPr b="1" lang="en">
                <a:solidFill>
                  <a:schemeClr val="dk1"/>
                </a:solidFill>
              </a:rPr>
              <a:t>statistical power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do so, we increase the sample size until we reach the rate of false negatives we seek.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4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661" name="Google Shape;66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Alternative 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9"/>
          <p:cNvSpPr txBox="1"/>
          <p:nvPr/>
        </p:nvSpPr>
        <p:spPr>
          <a:xfrm>
            <a:off x="4998125" y="320425"/>
            <a:ext cx="38343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to control the rate of false negatives if the alternative hypothesis is true. This control is also known as the </a:t>
            </a:r>
            <a:r>
              <a:rPr b="1" lang="en">
                <a:solidFill>
                  <a:schemeClr val="dk1"/>
                </a:solidFill>
              </a:rPr>
              <a:t>statistical power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do so, we increase the sample size until we reach the rate of false negatives we seek.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4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670" name="Google Shape;67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Alternative 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90"/>
          <p:cNvSpPr txBox="1"/>
          <p:nvPr/>
        </p:nvSpPr>
        <p:spPr>
          <a:xfrm>
            <a:off x="4998125" y="320425"/>
            <a:ext cx="38343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to control the rate of false negatives if the alternative hypothesis is true. This control is also known as the </a:t>
            </a:r>
            <a:r>
              <a:rPr b="1" lang="en">
                <a:solidFill>
                  <a:schemeClr val="dk1"/>
                </a:solidFill>
              </a:rPr>
              <a:t>statistical power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do so, we increase the sample size until we reach the rate of false negatives we seek.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4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679" name="Google Shape;679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Alternative 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91"/>
          <p:cNvSpPr txBox="1"/>
          <p:nvPr/>
        </p:nvSpPr>
        <p:spPr>
          <a:xfrm>
            <a:off x="4998125" y="320425"/>
            <a:ext cx="38343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to control the rate of false negatives if the alternative hypothesis is true. This control is also known as the </a:t>
            </a:r>
            <a:r>
              <a:rPr b="1" lang="en">
                <a:solidFill>
                  <a:schemeClr val="dk1"/>
                </a:solidFill>
              </a:rPr>
              <a:t>statistical power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do so, we increase the sample size until we reach the rate of false negatives we seek.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4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688" name="Google Shape;68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Alternative 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92"/>
          <p:cNvSpPr txBox="1"/>
          <p:nvPr/>
        </p:nvSpPr>
        <p:spPr>
          <a:xfrm>
            <a:off x="4998125" y="320425"/>
            <a:ext cx="38343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to control the rate of false negatives if the alternative hypothesis is true. This control is also known as the </a:t>
            </a:r>
            <a:r>
              <a:rPr b="1" lang="en">
                <a:solidFill>
                  <a:schemeClr val="dk1"/>
                </a:solidFill>
              </a:rPr>
              <a:t>statistical power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do so, we increase the sample size until we reach the rate of false negatives we seek.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4" cy="1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697" name="Google Shape;69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Alternative 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93"/>
          <p:cNvSpPr txBox="1"/>
          <p:nvPr/>
        </p:nvSpPr>
        <p:spPr>
          <a:xfrm>
            <a:off x="4998125" y="320425"/>
            <a:ext cx="38343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to control the rate of false negatives if the alternative hypothesis is true. This control is also known as the </a:t>
            </a:r>
            <a:r>
              <a:rPr b="1" lang="en">
                <a:solidFill>
                  <a:schemeClr val="dk1"/>
                </a:solidFill>
              </a:rPr>
              <a:t>statistical power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do so, we increase the sample size until we reach the rate of false negatives we seek.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0" y="3137830"/>
            <a:ext cx="7802399" cy="14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75" y="1899225"/>
            <a:ext cx="3953274" cy="11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93"/>
          <p:cNvSpPr txBox="1"/>
          <p:nvPr/>
        </p:nvSpPr>
        <p:spPr>
          <a:xfrm>
            <a:off x="456300" y="1523000"/>
            <a:ext cx="2485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Sample size determination is not a rule of thumb.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It is critical</a:t>
            </a:r>
            <a:r>
              <a:rPr lang="en" sz="2000"/>
              <a:t>.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707" name="Google Shape;707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94"/>
          <p:cNvSpPr txBox="1"/>
          <p:nvPr/>
        </p:nvSpPr>
        <p:spPr>
          <a:xfrm>
            <a:off x="538525" y="1169125"/>
            <a:ext cx="7211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Null hypothesis allows to rule out results that could be explained by noise. If the p-value is below the critical value, then we reject the null hypothesis.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It does not say how precise the test should be. This is governed by the alternative hypothesis and sample size determination.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Sample size determination is computed based on the Neyman-Pearson Lemma.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It will depend on the type of test, variance, and the value of gamma.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714" name="Google Shape;71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statistical tests for ML</a:t>
            </a:r>
            <a:endParaRPr/>
          </a:p>
        </p:txBody>
      </p:sp>
      <p:sp>
        <p:nvSpPr>
          <p:cNvPr id="715" name="Google Shape;715;p95"/>
          <p:cNvSpPr txBox="1"/>
          <p:nvPr/>
        </p:nvSpPr>
        <p:spPr>
          <a:xfrm>
            <a:off x="864300" y="1201550"/>
            <a:ext cx="7848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McNemar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Good for situations where you only have access to models and cannot retrain them.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T-test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Good for situations where the distribution of performances is close to a normal distribution.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Mann-Whitney U-test (Using probability index variant)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Good for situations where the distribution is not close to a normal distribution.</a:t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721" name="Google Shape;72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Repetitions</a:t>
            </a:r>
            <a:endParaRPr/>
          </a:p>
        </p:txBody>
      </p:sp>
      <p:sp>
        <p:nvSpPr>
          <p:cNvPr id="722" name="Google Shape;722;p96"/>
          <p:cNvSpPr txBox="1"/>
          <p:nvPr/>
        </p:nvSpPr>
        <p:spPr>
          <a:xfrm>
            <a:off x="1124225" y="1397875"/>
            <a:ext cx="22416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Cross-validation                           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Shuffle examples and divide in n equal sets.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r>
              <a:rPr lang="en" sz="1800"/>
              <a:t>Out-of-bootstrap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Sample with replacement, without reusing examples across sets.</a:t>
            </a:r>
            <a:endParaRPr/>
          </a:p>
        </p:txBody>
      </p:sp>
      <p:pic>
        <p:nvPicPr>
          <p:cNvPr id="723" name="Google Shape;72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1468" y="1397875"/>
            <a:ext cx="5300206" cy="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6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3431592" y="1933949"/>
            <a:ext cx="5299957" cy="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1468" y="2470013"/>
            <a:ext cx="5300206" cy="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1468" y="3111425"/>
            <a:ext cx="5300206" cy="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1343" y="3635550"/>
            <a:ext cx="5300206" cy="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1468" y="4159675"/>
            <a:ext cx="5300206" cy="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1343" y="492263"/>
            <a:ext cx="5300206" cy="4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96"/>
          <p:cNvSpPr txBox="1"/>
          <p:nvPr/>
        </p:nvSpPr>
        <p:spPr>
          <a:xfrm>
            <a:off x="3431600" y="126475"/>
            <a:ext cx="53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3431600" y="1030213"/>
            <a:ext cx="53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Sampled sets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353" name="Google Shape;353;p52"/>
          <p:cNvPicPr preferRelativeResize="0"/>
          <p:nvPr/>
        </p:nvPicPr>
        <p:blipFill rotWithShape="1">
          <a:blip r:embed="rId3">
            <a:alphaModFix/>
          </a:blip>
          <a:srcRect b="7558" l="10616" r="17410" t="2456"/>
          <a:stretch/>
        </p:blipFill>
        <p:spPr>
          <a:xfrm>
            <a:off x="1769625" y="600738"/>
            <a:ext cx="5604749" cy="39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 txBox="1"/>
          <p:nvPr/>
        </p:nvSpPr>
        <p:spPr>
          <a:xfrm>
            <a:off x="1769625" y="4355413"/>
            <a:ext cx="448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From paperswithcode.com</a:t>
            </a:r>
            <a:endParaRPr sz="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Repetitions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1124225" y="1397875"/>
            <a:ext cx="22416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Cross-validation                           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Shuffle examples and divide in n equal sets.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 Out-of-bootstrap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Sample with replacement, without reusing examples across sets.</a:t>
            </a:r>
            <a:endParaRPr/>
          </a:p>
        </p:txBody>
      </p:sp>
      <p:sp>
        <p:nvSpPr>
          <p:cNvPr id="739" name="Google Shape;739;p97"/>
          <p:cNvSpPr txBox="1"/>
          <p:nvPr/>
        </p:nvSpPr>
        <p:spPr>
          <a:xfrm>
            <a:off x="3564900" y="1397875"/>
            <a:ext cx="40590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+ Use all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+ No duplicate examples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Induces correlation when n is large.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(Equivalent to sampling without replacement)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(Diettrich recommends no more than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5 repetitions for datasets of size &lt; 1000 )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Induces less correlation when n is large.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- Do not use all data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- Duplicate examples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/>
        </p:nvSpPr>
        <p:spPr>
          <a:xfrm>
            <a:off x="4687850" y="266125"/>
            <a:ext cx="422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4. </a:t>
            </a:r>
            <a:r>
              <a:rPr lang="en">
                <a:solidFill>
                  <a:srgbClr val="EFEFEF"/>
                </a:solidFill>
              </a:rPr>
              <a:t>We train n models for each learning algorithms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5. </a:t>
            </a:r>
            <a:r>
              <a:rPr lang="en">
                <a:solidFill>
                  <a:srgbClr val="EFEFEF"/>
                </a:solidFill>
              </a:rPr>
              <a:t>Then compute the average paired difference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6. </a:t>
            </a:r>
            <a:r>
              <a:rPr lang="en">
                <a:solidFill>
                  <a:srgbClr val="EFEFEF"/>
                </a:solidFill>
              </a:rPr>
              <a:t>We compute the t statistic and compare with   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critical value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745" name="Google Shape;745;p9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98"/>
          <p:cNvPicPr preferRelativeResize="0"/>
          <p:nvPr/>
        </p:nvPicPr>
        <p:blipFill rotWithShape="1">
          <a:blip r:embed="rId4">
            <a:alphaModFix amt="10000"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98"/>
          <p:cNvSpPr txBox="1"/>
          <p:nvPr/>
        </p:nvSpPr>
        <p:spPr>
          <a:xfrm>
            <a:off x="524700" y="4789500"/>
            <a:ext cx="404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48" name="Google Shape;748;p98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 txBox="1"/>
          <p:nvPr/>
        </p:nvSpPr>
        <p:spPr>
          <a:xfrm>
            <a:off x="304308" y="1159075"/>
            <a:ext cx="656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lang="en"/>
              <a:t>We have learning algorithms        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2. </a:t>
            </a:r>
            <a:r>
              <a:rPr lang="en">
                <a:solidFill>
                  <a:srgbClr val="EFEFEF"/>
                </a:solidFill>
              </a:rPr>
              <a:t>We set false positives at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false negatives at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	          null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alternative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We assume variance of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performances are equal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3. </a:t>
            </a:r>
            <a:r>
              <a:rPr lang="en">
                <a:solidFill>
                  <a:srgbClr val="EFEFEF"/>
                </a:solidFill>
              </a:rPr>
              <a:t>Based on this we compute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the minimal sample size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</a:t>
            </a:r>
            <a:r>
              <a:rPr lang="en" sz="1100">
                <a:solidFill>
                  <a:srgbClr val="EFEFEF"/>
                </a:solidFill>
              </a:rPr>
              <a:t>Where         is the inverse cumulative distribution function centered in 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750" name="Google Shape;750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751" name="Google Shape;751;p98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8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98"/>
          <p:cNvPicPr preferRelativeResize="0"/>
          <p:nvPr/>
        </p:nvPicPr>
        <p:blipFill rotWithShape="1">
          <a:blip r:embed="rId7">
            <a:alphaModFix amt="10000"/>
          </a:blip>
          <a:srcRect b="357" l="0" r="0" t="347"/>
          <a:stretch/>
        </p:blipFill>
        <p:spPr>
          <a:xfrm>
            <a:off x="2629050" y="3341125"/>
            <a:ext cx="1551568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98"/>
          <p:cNvPicPr preferRelativeResize="0"/>
          <p:nvPr/>
        </p:nvPicPr>
        <p:blipFill rotWithShape="1">
          <a:blip r:embed="rId8">
            <a:alphaModFix amt="10000"/>
          </a:blip>
          <a:srcRect b="455" l="0" r="0" t="455"/>
          <a:stretch/>
        </p:blipFill>
        <p:spPr>
          <a:xfrm>
            <a:off x="610612" y="4173150"/>
            <a:ext cx="4614077" cy="6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98"/>
          <p:cNvPicPr preferRelativeResize="0"/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6130275" y="3467722"/>
            <a:ext cx="2189826" cy="11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98"/>
          <p:cNvPicPr preferRelativeResize="0"/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5151973" y="1917665"/>
            <a:ext cx="3090800" cy="9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9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9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98"/>
          <p:cNvPicPr preferRelativeResize="0"/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2593925" y="2563198"/>
            <a:ext cx="1160208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98"/>
          <p:cNvPicPr preferRelativeResize="0"/>
          <p:nvPr/>
        </p:nvPicPr>
        <p:blipFill rotWithShape="1">
          <a:blip r:embed="rId14">
            <a:alphaModFix amt="10000"/>
          </a:blip>
          <a:srcRect b="0" l="710" r="-709" t="0"/>
          <a:stretch/>
        </p:blipFill>
        <p:spPr>
          <a:xfrm>
            <a:off x="2593925" y="2894575"/>
            <a:ext cx="1798275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98"/>
          <p:cNvPicPr preferRelativeResize="0"/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1070973" y="4871400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98"/>
          <p:cNvPicPr preferRelativeResize="0"/>
          <p:nvPr/>
        </p:nvPicPr>
        <p:blipFill rotWithShape="1">
          <a:blip r:embed="rId15">
            <a:alphaModFix amt="10000"/>
          </a:blip>
          <a:srcRect b="0" l="38491" r="0" t="65871"/>
          <a:stretch/>
        </p:blipFill>
        <p:spPr>
          <a:xfrm>
            <a:off x="4908625" y="4923707"/>
            <a:ext cx="316075" cy="13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9"/>
          <p:cNvSpPr txBox="1"/>
          <p:nvPr/>
        </p:nvSpPr>
        <p:spPr>
          <a:xfrm>
            <a:off x="4687850" y="266125"/>
            <a:ext cx="422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4. </a:t>
            </a:r>
            <a:r>
              <a:rPr lang="en">
                <a:solidFill>
                  <a:srgbClr val="EFEFEF"/>
                </a:solidFill>
              </a:rPr>
              <a:t>We train n models for each learning algorithms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5. </a:t>
            </a:r>
            <a:r>
              <a:rPr lang="en">
                <a:solidFill>
                  <a:srgbClr val="EFEFEF"/>
                </a:solidFill>
              </a:rPr>
              <a:t>Then compute the average paired difference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6. </a:t>
            </a:r>
            <a:r>
              <a:rPr lang="en">
                <a:solidFill>
                  <a:srgbClr val="EFEFEF"/>
                </a:solidFill>
              </a:rPr>
              <a:t>We compute the t statistic and compare with   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critical value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768" name="Google Shape;768;p9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99"/>
          <p:cNvPicPr preferRelativeResize="0"/>
          <p:nvPr/>
        </p:nvPicPr>
        <p:blipFill rotWithShape="1">
          <a:blip r:embed="rId4">
            <a:alphaModFix amt="10000"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99"/>
          <p:cNvSpPr txBox="1"/>
          <p:nvPr/>
        </p:nvSpPr>
        <p:spPr>
          <a:xfrm>
            <a:off x="524700" y="4789500"/>
            <a:ext cx="404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71" name="Google Shape;771;p99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99"/>
          <p:cNvSpPr txBox="1"/>
          <p:nvPr/>
        </p:nvSpPr>
        <p:spPr>
          <a:xfrm>
            <a:off x="304308" y="1159075"/>
            <a:ext cx="656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1. </a:t>
            </a:r>
            <a:r>
              <a:rPr lang="en">
                <a:solidFill>
                  <a:srgbClr val="EFEFEF"/>
                </a:solidFill>
              </a:rPr>
              <a:t>We have learning algorithms         and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 </a:t>
            </a:r>
            <a:r>
              <a:rPr lang="en">
                <a:solidFill>
                  <a:schemeClr val="dk1"/>
                </a:solidFill>
              </a:rPr>
              <a:t>We set false positives at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false negatives 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	          </a:t>
            </a:r>
            <a:r>
              <a:rPr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ull hypothesis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</a:t>
            </a: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lternative hypothesis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We assume variance of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performances are equal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3. </a:t>
            </a:r>
            <a:r>
              <a:rPr lang="en">
                <a:solidFill>
                  <a:srgbClr val="EFEFEF"/>
                </a:solidFill>
              </a:rPr>
              <a:t>Based on this we compute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the minimal sample size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</a:t>
            </a:r>
            <a:r>
              <a:rPr lang="en" sz="1100">
                <a:solidFill>
                  <a:srgbClr val="EFEFEF"/>
                </a:solidFill>
              </a:rPr>
              <a:t>Where         is the inverse cumulative distribution function centered in 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773" name="Google Shape;773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774" name="Google Shape;774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9"/>
          <p:cNvPicPr preferRelativeResize="0"/>
          <p:nvPr/>
        </p:nvPicPr>
        <p:blipFill rotWithShape="1">
          <a:blip r:embed="rId7">
            <a:alphaModFix/>
          </a:blip>
          <a:srcRect b="357" l="0" r="0" t="347"/>
          <a:stretch/>
        </p:blipFill>
        <p:spPr>
          <a:xfrm>
            <a:off x="2629050" y="3341125"/>
            <a:ext cx="1551568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9"/>
          <p:cNvPicPr preferRelativeResize="0"/>
          <p:nvPr/>
        </p:nvPicPr>
        <p:blipFill rotWithShape="1">
          <a:blip r:embed="rId8">
            <a:alphaModFix amt="10000"/>
          </a:blip>
          <a:srcRect b="455" l="0" r="0" t="455"/>
          <a:stretch/>
        </p:blipFill>
        <p:spPr>
          <a:xfrm>
            <a:off x="610612" y="4173150"/>
            <a:ext cx="4614077" cy="6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9"/>
          <p:cNvPicPr preferRelativeResize="0"/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6130275" y="3467722"/>
            <a:ext cx="2189826" cy="11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9"/>
          <p:cNvPicPr preferRelativeResize="0"/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5151973" y="1917665"/>
            <a:ext cx="3090800" cy="9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9"/>
          <p:cNvPicPr preferRelativeResize="0"/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99"/>
          <p:cNvPicPr preferRelativeResize="0"/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9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93925" y="2563198"/>
            <a:ext cx="1160208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99"/>
          <p:cNvPicPr preferRelativeResize="0"/>
          <p:nvPr/>
        </p:nvPicPr>
        <p:blipFill rotWithShape="1">
          <a:blip r:embed="rId14">
            <a:alphaModFix/>
          </a:blip>
          <a:srcRect b="0" l="710" r="-709" t="0"/>
          <a:stretch/>
        </p:blipFill>
        <p:spPr>
          <a:xfrm>
            <a:off x="2593925" y="2894575"/>
            <a:ext cx="1798275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99"/>
          <p:cNvPicPr preferRelativeResize="0"/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1070973" y="4871400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99"/>
          <p:cNvPicPr preferRelativeResize="0"/>
          <p:nvPr/>
        </p:nvPicPr>
        <p:blipFill rotWithShape="1">
          <a:blip r:embed="rId15">
            <a:alphaModFix amt="10000"/>
          </a:blip>
          <a:srcRect b="0" l="38491" r="0" t="65871"/>
          <a:stretch/>
        </p:blipFill>
        <p:spPr>
          <a:xfrm>
            <a:off x="4908625" y="4923707"/>
            <a:ext cx="316075" cy="13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0"/>
          <p:cNvSpPr txBox="1"/>
          <p:nvPr/>
        </p:nvSpPr>
        <p:spPr>
          <a:xfrm>
            <a:off x="4687850" y="266125"/>
            <a:ext cx="422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4. </a:t>
            </a:r>
            <a:r>
              <a:rPr lang="en">
                <a:solidFill>
                  <a:srgbClr val="EFEFEF"/>
                </a:solidFill>
              </a:rPr>
              <a:t>We train n models for each learning algorithms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5. </a:t>
            </a:r>
            <a:r>
              <a:rPr lang="en">
                <a:solidFill>
                  <a:srgbClr val="EFEFEF"/>
                </a:solidFill>
              </a:rPr>
              <a:t>Then compute the average paired difference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6. </a:t>
            </a:r>
            <a:r>
              <a:rPr lang="en">
                <a:solidFill>
                  <a:srgbClr val="EFEFEF"/>
                </a:solidFill>
              </a:rPr>
              <a:t>We compute the t statistic and compare with   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critical value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791" name="Google Shape;791;p10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00"/>
          <p:cNvPicPr preferRelativeResize="0"/>
          <p:nvPr/>
        </p:nvPicPr>
        <p:blipFill rotWithShape="1">
          <a:blip r:embed="rId4">
            <a:alphaModFix amt="10000"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00"/>
          <p:cNvSpPr txBox="1"/>
          <p:nvPr/>
        </p:nvSpPr>
        <p:spPr>
          <a:xfrm>
            <a:off x="524700" y="4789500"/>
            <a:ext cx="404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94" name="Google Shape;794;p100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00"/>
          <p:cNvSpPr txBox="1"/>
          <p:nvPr/>
        </p:nvSpPr>
        <p:spPr>
          <a:xfrm>
            <a:off x="304308" y="1159075"/>
            <a:ext cx="656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1. </a:t>
            </a:r>
            <a:r>
              <a:rPr lang="en">
                <a:solidFill>
                  <a:srgbClr val="EFEFEF"/>
                </a:solidFill>
              </a:rPr>
              <a:t>We have learning algorithms         and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2. </a:t>
            </a:r>
            <a:r>
              <a:rPr lang="en">
                <a:solidFill>
                  <a:srgbClr val="EFEFEF"/>
                </a:solidFill>
              </a:rPr>
              <a:t>We set false positives at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false negatives at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	          null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alternative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We assume variance of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performances are equal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 </a:t>
            </a:r>
            <a:r>
              <a:rPr lang="en">
                <a:solidFill>
                  <a:schemeClr val="dk1"/>
                </a:solidFill>
              </a:rPr>
              <a:t>Based on this we compute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the minimal sample size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chemeClr val="dk1"/>
                </a:solidFill>
              </a:rPr>
              <a:t>Where         is the inverse cumulative distribution function centered in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6" name="Google Shape;796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797" name="Google Shape;797;p100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00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00"/>
          <p:cNvPicPr preferRelativeResize="0"/>
          <p:nvPr/>
        </p:nvPicPr>
        <p:blipFill rotWithShape="1">
          <a:blip r:embed="rId7">
            <a:alphaModFix amt="10000"/>
          </a:blip>
          <a:srcRect b="357" l="0" r="0" t="347"/>
          <a:stretch/>
        </p:blipFill>
        <p:spPr>
          <a:xfrm>
            <a:off x="2629050" y="3341125"/>
            <a:ext cx="1551568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0"/>
          <p:cNvPicPr preferRelativeResize="0"/>
          <p:nvPr/>
        </p:nvPicPr>
        <p:blipFill rotWithShape="1">
          <a:blip r:embed="rId8">
            <a:alphaModFix/>
          </a:blip>
          <a:srcRect b="455" l="0" r="0" t="455"/>
          <a:stretch/>
        </p:blipFill>
        <p:spPr>
          <a:xfrm>
            <a:off x="610612" y="4173150"/>
            <a:ext cx="4614077" cy="6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00"/>
          <p:cNvPicPr preferRelativeResize="0"/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6130275" y="3467722"/>
            <a:ext cx="2189826" cy="11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00"/>
          <p:cNvPicPr preferRelativeResize="0"/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5151973" y="1917665"/>
            <a:ext cx="3090800" cy="9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00"/>
          <p:cNvPicPr preferRelativeResize="0"/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00"/>
          <p:cNvPicPr preferRelativeResize="0"/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00"/>
          <p:cNvPicPr preferRelativeResize="0"/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2593925" y="2563198"/>
            <a:ext cx="1160208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00"/>
          <p:cNvPicPr preferRelativeResize="0"/>
          <p:nvPr/>
        </p:nvPicPr>
        <p:blipFill rotWithShape="1">
          <a:blip r:embed="rId14">
            <a:alphaModFix amt="10000"/>
          </a:blip>
          <a:srcRect b="0" l="710" r="-709" t="0"/>
          <a:stretch/>
        </p:blipFill>
        <p:spPr>
          <a:xfrm>
            <a:off x="2593925" y="2894575"/>
            <a:ext cx="1798275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70973" y="4871400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00"/>
          <p:cNvPicPr preferRelativeResize="0"/>
          <p:nvPr/>
        </p:nvPicPr>
        <p:blipFill rotWithShape="1">
          <a:blip r:embed="rId15">
            <a:alphaModFix/>
          </a:blip>
          <a:srcRect b="0" l="38491" r="0" t="65871"/>
          <a:stretch/>
        </p:blipFill>
        <p:spPr>
          <a:xfrm>
            <a:off x="4908625" y="4923707"/>
            <a:ext cx="316075" cy="13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1"/>
          <p:cNvSpPr txBox="1"/>
          <p:nvPr/>
        </p:nvSpPr>
        <p:spPr>
          <a:xfrm>
            <a:off x="4687850" y="266125"/>
            <a:ext cx="422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 </a:t>
            </a:r>
            <a:r>
              <a:rPr lang="en">
                <a:solidFill>
                  <a:schemeClr val="dk1"/>
                </a:solidFill>
              </a:rPr>
              <a:t>We train n models for each learning algorithms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5. </a:t>
            </a:r>
            <a:r>
              <a:rPr lang="en">
                <a:solidFill>
                  <a:srgbClr val="EFEFEF"/>
                </a:solidFill>
              </a:rPr>
              <a:t>Then compute the average paired difference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6. </a:t>
            </a:r>
            <a:r>
              <a:rPr lang="en">
                <a:solidFill>
                  <a:srgbClr val="EFEFEF"/>
                </a:solidFill>
              </a:rPr>
              <a:t>We compute the t statistic and compare with   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critical value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814" name="Google Shape;8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01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01"/>
          <p:cNvSpPr txBox="1"/>
          <p:nvPr/>
        </p:nvSpPr>
        <p:spPr>
          <a:xfrm>
            <a:off x="524700" y="4789500"/>
            <a:ext cx="404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17" name="Google Shape;817;p101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01"/>
          <p:cNvSpPr txBox="1"/>
          <p:nvPr/>
        </p:nvSpPr>
        <p:spPr>
          <a:xfrm>
            <a:off x="304308" y="1159075"/>
            <a:ext cx="656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1. </a:t>
            </a:r>
            <a:r>
              <a:rPr lang="en">
                <a:solidFill>
                  <a:srgbClr val="EFEFEF"/>
                </a:solidFill>
              </a:rPr>
              <a:t>We have learning algorithms         and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2. </a:t>
            </a:r>
            <a:r>
              <a:rPr lang="en">
                <a:solidFill>
                  <a:srgbClr val="EFEFEF"/>
                </a:solidFill>
              </a:rPr>
              <a:t>We set false positives at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false negatives at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	          null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alternative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We assume variance of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performances are equal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3. </a:t>
            </a:r>
            <a:r>
              <a:rPr lang="en">
                <a:solidFill>
                  <a:srgbClr val="EFEFEF"/>
                </a:solidFill>
              </a:rPr>
              <a:t>Based on this we compute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the minimal sample size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</a:t>
            </a:r>
            <a:r>
              <a:rPr lang="en" sz="1100">
                <a:solidFill>
                  <a:srgbClr val="EFEFEF"/>
                </a:solidFill>
              </a:rPr>
              <a:t>Where         is the inverse cumulative distribution function centered in 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19" name="Google Shape;81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820" name="Google Shape;820;p101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01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01"/>
          <p:cNvPicPr preferRelativeResize="0"/>
          <p:nvPr/>
        </p:nvPicPr>
        <p:blipFill rotWithShape="1">
          <a:blip r:embed="rId7">
            <a:alphaModFix amt="10000"/>
          </a:blip>
          <a:srcRect b="357" l="0" r="0" t="347"/>
          <a:stretch/>
        </p:blipFill>
        <p:spPr>
          <a:xfrm>
            <a:off x="2629050" y="3341125"/>
            <a:ext cx="1551568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1"/>
          <p:cNvPicPr preferRelativeResize="0"/>
          <p:nvPr/>
        </p:nvPicPr>
        <p:blipFill rotWithShape="1">
          <a:blip r:embed="rId8">
            <a:alphaModFix amt="10000"/>
          </a:blip>
          <a:srcRect b="455" l="0" r="0" t="455"/>
          <a:stretch/>
        </p:blipFill>
        <p:spPr>
          <a:xfrm>
            <a:off x="610612" y="4173150"/>
            <a:ext cx="4614077" cy="6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01"/>
          <p:cNvPicPr preferRelativeResize="0"/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6130275" y="3467722"/>
            <a:ext cx="2189826" cy="11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01"/>
          <p:cNvPicPr preferRelativeResize="0"/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5151973" y="1917665"/>
            <a:ext cx="3090800" cy="9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01"/>
          <p:cNvPicPr preferRelativeResize="0"/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01"/>
          <p:cNvPicPr preferRelativeResize="0"/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01"/>
          <p:cNvPicPr preferRelativeResize="0"/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2593925" y="2563198"/>
            <a:ext cx="1160208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01"/>
          <p:cNvPicPr preferRelativeResize="0"/>
          <p:nvPr/>
        </p:nvPicPr>
        <p:blipFill rotWithShape="1">
          <a:blip r:embed="rId14">
            <a:alphaModFix amt="10000"/>
          </a:blip>
          <a:srcRect b="0" l="710" r="-709" t="0"/>
          <a:stretch/>
        </p:blipFill>
        <p:spPr>
          <a:xfrm>
            <a:off x="2593925" y="2894575"/>
            <a:ext cx="1798275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01"/>
          <p:cNvPicPr preferRelativeResize="0"/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1070973" y="4871400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01"/>
          <p:cNvPicPr preferRelativeResize="0"/>
          <p:nvPr/>
        </p:nvPicPr>
        <p:blipFill rotWithShape="1">
          <a:blip r:embed="rId15">
            <a:alphaModFix amt="10000"/>
          </a:blip>
          <a:srcRect b="0" l="38491" r="0" t="65871"/>
          <a:stretch/>
        </p:blipFill>
        <p:spPr>
          <a:xfrm>
            <a:off x="4908625" y="4923707"/>
            <a:ext cx="316075" cy="13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2"/>
          <p:cNvSpPr txBox="1"/>
          <p:nvPr/>
        </p:nvSpPr>
        <p:spPr>
          <a:xfrm>
            <a:off x="4687850" y="266125"/>
            <a:ext cx="422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4. </a:t>
            </a:r>
            <a:r>
              <a:rPr lang="en">
                <a:solidFill>
                  <a:srgbClr val="EFEFEF"/>
                </a:solidFill>
              </a:rPr>
              <a:t>We train n models for each learning algorithms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5. </a:t>
            </a:r>
            <a:r>
              <a:rPr lang="en">
                <a:solidFill>
                  <a:schemeClr val="dk1"/>
                </a:solidFill>
              </a:rPr>
              <a:t>Then compute the average paired difference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6. </a:t>
            </a:r>
            <a:r>
              <a:rPr lang="en">
                <a:solidFill>
                  <a:srgbClr val="EFEFEF"/>
                </a:solidFill>
              </a:rPr>
              <a:t>We compute the t statistic and compare with   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critical value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837" name="Google Shape;837;p10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02"/>
          <p:cNvPicPr preferRelativeResize="0"/>
          <p:nvPr/>
        </p:nvPicPr>
        <p:blipFill rotWithShape="1">
          <a:blip r:embed="rId4">
            <a:alphaModFix amt="10000"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02"/>
          <p:cNvSpPr txBox="1"/>
          <p:nvPr/>
        </p:nvSpPr>
        <p:spPr>
          <a:xfrm>
            <a:off x="524700" y="4789500"/>
            <a:ext cx="404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40" name="Google Shape;840;p102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02"/>
          <p:cNvSpPr txBox="1"/>
          <p:nvPr/>
        </p:nvSpPr>
        <p:spPr>
          <a:xfrm>
            <a:off x="304308" y="1159075"/>
            <a:ext cx="656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1. </a:t>
            </a:r>
            <a:r>
              <a:rPr lang="en">
                <a:solidFill>
                  <a:srgbClr val="EFEFEF"/>
                </a:solidFill>
              </a:rPr>
              <a:t>We have learning algorithms         and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2. </a:t>
            </a:r>
            <a:r>
              <a:rPr lang="en">
                <a:solidFill>
                  <a:srgbClr val="EFEFEF"/>
                </a:solidFill>
              </a:rPr>
              <a:t>We set false positives at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false negatives at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	          null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alternative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We assume variance of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performances are equal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3. </a:t>
            </a:r>
            <a:r>
              <a:rPr lang="en">
                <a:solidFill>
                  <a:srgbClr val="EFEFEF"/>
                </a:solidFill>
              </a:rPr>
              <a:t>Based on this we compute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the minimal sample size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</a:t>
            </a:r>
            <a:r>
              <a:rPr lang="en" sz="1100">
                <a:solidFill>
                  <a:srgbClr val="EFEFEF"/>
                </a:solidFill>
              </a:rPr>
              <a:t>Where         is the inverse cumulative distribution function centered in 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42" name="Google Shape;84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843" name="Google Shape;843;p102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02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02"/>
          <p:cNvPicPr preferRelativeResize="0"/>
          <p:nvPr/>
        </p:nvPicPr>
        <p:blipFill rotWithShape="1">
          <a:blip r:embed="rId7">
            <a:alphaModFix amt="10000"/>
          </a:blip>
          <a:srcRect b="357" l="0" r="0" t="347"/>
          <a:stretch/>
        </p:blipFill>
        <p:spPr>
          <a:xfrm>
            <a:off x="2629050" y="3341125"/>
            <a:ext cx="1551568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02"/>
          <p:cNvPicPr preferRelativeResize="0"/>
          <p:nvPr/>
        </p:nvPicPr>
        <p:blipFill rotWithShape="1">
          <a:blip r:embed="rId8">
            <a:alphaModFix amt="10000"/>
          </a:blip>
          <a:srcRect b="455" l="0" r="0" t="455"/>
          <a:stretch/>
        </p:blipFill>
        <p:spPr>
          <a:xfrm>
            <a:off x="610612" y="4173150"/>
            <a:ext cx="4614077" cy="6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102"/>
          <p:cNvPicPr preferRelativeResize="0"/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6130275" y="3467722"/>
            <a:ext cx="2189826" cy="11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51973" y="1917665"/>
            <a:ext cx="3090800" cy="9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2"/>
          <p:cNvPicPr preferRelativeResize="0"/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2"/>
          <p:cNvPicPr preferRelativeResize="0"/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2"/>
          <p:cNvPicPr preferRelativeResize="0"/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2593925" y="2563198"/>
            <a:ext cx="1160208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02"/>
          <p:cNvPicPr preferRelativeResize="0"/>
          <p:nvPr/>
        </p:nvPicPr>
        <p:blipFill rotWithShape="1">
          <a:blip r:embed="rId14">
            <a:alphaModFix amt="10000"/>
          </a:blip>
          <a:srcRect b="0" l="710" r="-709" t="0"/>
          <a:stretch/>
        </p:blipFill>
        <p:spPr>
          <a:xfrm>
            <a:off x="2593925" y="2894575"/>
            <a:ext cx="1798275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02"/>
          <p:cNvPicPr preferRelativeResize="0"/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1070973" y="4871400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02"/>
          <p:cNvPicPr preferRelativeResize="0"/>
          <p:nvPr/>
        </p:nvPicPr>
        <p:blipFill rotWithShape="1">
          <a:blip r:embed="rId15">
            <a:alphaModFix amt="10000"/>
          </a:blip>
          <a:srcRect b="0" l="38491" r="0" t="65871"/>
          <a:stretch/>
        </p:blipFill>
        <p:spPr>
          <a:xfrm>
            <a:off x="4908625" y="4923707"/>
            <a:ext cx="316075" cy="13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3"/>
          <p:cNvSpPr txBox="1"/>
          <p:nvPr/>
        </p:nvSpPr>
        <p:spPr>
          <a:xfrm>
            <a:off x="4687850" y="266125"/>
            <a:ext cx="422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4. </a:t>
            </a:r>
            <a:r>
              <a:rPr lang="en">
                <a:solidFill>
                  <a:srgbClr val="EFEFEF"/>
                </a:solidFill>
              </a:rPr>
              <a:t>We train n models for each learning algorithms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5. </a:t>
            </a:r>
            <a:r>
              <a:rPr lang="en">
                <a:solidFill>
                  <a:srgbClr val="EFEFEF"/>
                </a:solidFill>
              </a:rPr>
              <a:t>Then compute the average paired difference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6. </a:t>
            </a:r>
            <a:r>
              <a:rPr lang="en">
                <a:solidFill>
                  <a:schemeClr val="dk1"/>
                </a:solidFill>
              </a:rPr>
              <a:t>We compute the t statistic and compare with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critical value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0" name="Google Shape;860;p10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03"/>
          <p:cNvPicPr preferRelativeResize="0"/>
          <p:nvPr/>
        </p:nvPicPr>
        <p:blipFill rotWithShape="1">
          <a:blip r:embed="rId4">
            <a:alphaModFix amt="10000"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03"/>
          <p:cNvSpPr txBox="1"/>
          <p:nvPr/>
        </p:nvSpPr>
        <p:spPr>
          <a:xfrm>
            <a:off x="524700" y="4789500"/>
            <a:ext cx="404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63" name="Google Shape;863;p103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03"/>
          <p:cNvSpPr txBox="1"/>
          <p:nvPr/>
        </p:nvSpPr>
        <p:spPr>
          <a:xfrm>
            <a:off x="304308" y="1159075"/>
            <a:ext cx="656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1. </a:t>
            </a:r>
            <a:r>
              <a:rPr lang="en">
                <a:solidFill>
                  <a:srgbClr val="EFEFEF"/>
                </a:solidFill>
              </a:rPr>
              <a:t>We have learning algorithms         and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2. </a:t>
            </a:r>
            <a:r>
              <a:rPr lang="en">
                <a:solidFill>
                  <a:srgbClr val="EFEFEF"/>
                </a:solidFill>
              </a:rPr>
              <a:t>We set false positives at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false negatives at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	          null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alternative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We assume variance of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performances are equal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3. </a:t>
            </a:r>
            <a:r>
              <a:rPr lang="en">
                <a:solidFill>
                  <a:srgbClr val="EFEFEF"/>
                </a:solidFill>
              </a:rPr>
              <a:t>Based on this we compute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the minimal sample size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</a:t>
            </a:r>
            <a:r>
              <a:rPr lang="en" sz="1100">
                <a:solidFill>
                  <a:srgbClr val="EFEFEF"/>
                </a:solidFill>
              </a:rPr>
              <a:t>Where         is the inverse cumulative distribution function centered in 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65" name="Google Shape;865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866" name="Google Shape;866;p103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03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03"/>
          <p:cNvPicPr preferRelativeResize="0"/>
          <p:nvPr/>
        </p:nvPicPr>
        <p:blipFill rotWithShape="1">
          <a:blip r:embed="rId7">
            <a:alphaModFix amt="10000"/>
          </a:blip>
          <a:srcRect b="357" l="0" r="0" t="347"/>
          <a:stretch/>
        </p:blipFill>
        <p:spPr>
          <a:xfrm>
            <a:off x="2629050" y="3341125"/>
            <a:ext cx="1551568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03"/>
          <p:cNvPicPr preferRelativeResize="0"/>
          <p:nvPr/>
        </p:nvPicPr>
        <p:blipFill rotWithShape="1">
          <a:blip r:embed="rId8">
            <a:alphaModFix amt="10000"/>
          </a:blip>
          <a:srcRect b="455" l="0" r="0" t="455"/>
          <a:stretch/>
        </p:blipFill>
        <p:spPr>
          <a:xfrm>
            <a:off x="610612" y="4173150"/>
            <a:ext cx="4614077" cy="6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0275" y="3467722"/>
            <a:ext cx="2189826" cy="11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3"/>
          <p:cNvPicPr preferRelativeResize="0"/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5151973" y="1917665"/>
            <a:ext cx="3090800" cy="9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03"/>
          <p:cNvPicPr preferRelativeResize="0"/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03"/>
          <p:cNvPicPr preferRelativeResize="0"/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03"/>
          <p:cNvPicPr preferRelativeResize="0"/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2593925" y="2563198"/>
            <a:ext cx="1160208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3"/>
          <p:cNvPicPr preferRelativeResize="0"/>
          <p:nvPr/>
        </p:nvPicPr>
        <p:blipFill rotWithShape="1">
          <a:blip r:embed="rId14">
            <a:alphaModFix amt="10000"/>
          </a:blip>
          <a:srcRect b="0" l="710" r="-709" t="0"/>
          <a:stretch/>
        </p:blipFill>
        <p:spPr>
          <a:xfrm>
            <a:off x="2593925" y="2894575"/>
            <a:ext cx="1798275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03"/>
          <p:cNvPicPr preferRelativeResize="0"/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1070973" y="4871400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03"/>
          <p:cNvPicPr preferRelativeResize="0"/>
          <p:nvPr/>
        </p:nvPicPr>
        <p:blipFill rotWithShape="1">
          <a:blip r:embed="rId15">
            <a:alphaModFix amt="10000"/>
          </a:blip>
          <a:srcRect b="0" l="38491" r="0" t="65871"/>
          <a:stretch/>
        </p:blipFill>
        <p:spPr>
          <a:xfrm>
            <a:off x="4908625" y="4923707"/>
            <a:ext cx="316075" cy="13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4"/>
          <p:cNvSpPr txBox="1"/>
          <p:nvPr/>
        </p:nvSpPr>
        <p:spPr>
          <a:xfrm>
            <a:off x="4687850" y="266125"/>
            <a:ext cx="422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</a:t>
            </a:r>
            <a:r>
              <a:rPr lang="en"/>
              <a:t>We train n models for each learning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5. </a:t>
            </a:r>
            <a:r>
              <a:rPr lang="en"/>
              <a:t>Then compute the average paired difference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6. </a:t>
            </a:r>
            <a:r>
              <a:rPr lang="en"/>
              <a:t>We compute the t statistic and compare with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critical value</a:t>
            </a:r>
            <a:endParaRPr/>
          </a:p>
        </p:txBody>
      </p:sp>
      <p:pic>
        <p:nvPicPr>
          <p:cNvPr id="883" name="Google Shape;88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4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04"/>
          <p:cNvSpPr txBox="1"/>
          <p:nvPr/>
        </p:nvSpPr>
        <p:spPr>
          <a:xfrm>
            <a:off x="524700" y="4789500"/>
            <a:ext cx="404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86" name="Google Shape;886;p104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104"/>
          <p:cNvSpPr txBox="1"/>
          <p:nvPr/>
        </p:nvSpPr>
        <p:spPr>
          <a:xfrm>
            <a:off x="304308" y="1159075"/>
            <a:ext cx="656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lang="en"/>
              <a:t>We have learning algorithms        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 </a:t>
            </a:r>
            <a:r>
              <a:rPr lang="en">
                <a:solidFill>
                  <a:schemeClr val="dk1"/>
                </a:solidFill>
              </a:rPr>
              <a:t>We set false positives at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false negatives 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	          null hypothesis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alternative hypothesis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We assume variance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performances are equal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</a:t>
            </a:r>
            <a:r>
              <a:rPr lang="en"/>
              <a:t>Based on this we compute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the minimal sample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 sz="1100">
                <a:solidFill>
                  <a:schemeClr val="dk1"/>
                </a:solidFill>
              </a:rPr>
              <a:t>Where         is the inverse cumulative distribution function centered in </a:t>
            </a:r>
            <a:endParaRPr/>
          </a:p>
        </p:txBody>
      </p:sp>
      <p:sp>
        <p:nvSpPr>
          <p:cNvPr id="888" name="Google Shape;888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889" name="Google Shape;889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04"/>
          <p:cNvPicPr preferRelativeResize="0"/>
          <p:nvPr/>
        </p:nvPicPr>
        <p:blipFill rotWithShape="1">
          <a:blip r:embed="rId7">
            <a:alphaModFix/>
          </a:blip>
          <a:srcRect b="357" l="0" r="0" t="347"/>
          <a:stretch/>
        </p:blipFill>
        <p:spPr>
          <a:xfrm>
            <a:off x="2629050" y="3341125"/>
            <a:ext cx="1551568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04"/>
          <p:cNvPicPr preferRelativeResize="0"/>
          <p:nvPr/>
        </p:nvPicPr>
        <p:blipFill rotWithShape="1">
          <a:blip r:embed="rId8">
            <a:alphaModFix/>
          </a:blip>
          <a:srcRect b="455" l="0" r="0" t="455"/>
          <a:stretch/>
        </p:blipFill>
        <p:spPr>
          <a:xfrm>
            <a:off x="610612" y="4173150"/>
            <a:ext cx="4614077" cy="6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0275" y="3467722"/>
            <a:ext cx="2189826" cy="11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51973" y="1917665"/>
            <a:ext cx="3090800" cy="9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1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0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0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93925" y="2563198"/>
            <a:ext cx="1160208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04"/>
          <p:cNvPicPr preferRelativeResize="0"/>
          <p:nvPr/>
        </p:nvPicPr>
        <p:blipFill rotWithShape="1">
          <a:blip r:embed="rId14">
            <a:alphaModFix/>
          </a:blip>
          <a:srcRect b="0" l="710" r="-709" t="0"/>
          <a:stretch/>
        </p:blipFill>
        <p:spPr>
          <a:xfrm>
            <a:off x="2593925" y="2894575"/>
            <a:ext cx="1798275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10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70973" y="4871400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04"/>
          <p:cNvPicPr preferRelativeResize="0"/>
          <p:nvPr/>
        </p:nvPicPr>
        <p:blipFill rotWithShape="1">
          <a:blip r:embed="rId15">
            <a:alphaModFix/>
          </a:blip>
          <a:srcRect b="0" l="38491" r="0" t="65871"/>
          <a:stretch/>
        </p:blipFill>
        <p:spPr>
          <a:xfrm>
            <a:off x="4908625" y="4923707"/>
            <a:ext cx="316075" cy="13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5"/>
          <p:cNvSpPr txBox="1"/>
          <p:nvPr/>
        </p:nvSpPr>
        <p:spPr>
          <a:xfrm>
            <a:off x="304308" y="1159075"/>
            <a:ext cx="65607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 </a:t>
            </a:r>
            <a:r>
              <a:rPr lang="en">
                <a:solidFill>
                  <a:schemeClr val="dk1"/>
                </a:solidFill>
              </a:rPr>
              <a:t>We have learning algorithms         and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2. </a:t>
            </a:r>
            <a:r>
              <a:rPr lang="en">
                <a:solidFill>
                  <a:srgbClr val="EFEFEF"/>
                </a:solidFill>
              </a:rPr>
              <a:t>We set false positives at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false negatives at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    null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alternative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3. </a:t>
            </a:r>
            <a:r>
              <a:rPr lang="en">
                <a:solidFill>
                  <a:srgbClr val="EFEFEF"/>
                </a:solidFill>
              </a:rPr>
              <a:t>Based on this we compute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the minimal sample size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</a:t>
            </a:r>
            <a:r>
              <a:rPr lang="en" sz="1100">
                <a:solidFill>
                  <a:srgbClr val="EFEFEF"/>
                </a:solidFill>
              </a:rPr>
              <a:t>Where         is the inverse cumulative distribution function centered in 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06" name="Google Shape;906;p105"/>
          <p:cNvSpPr txBox="1"/>
          <p:nvPr/>
        </p:nvSpPr>
        <p:spPr>
          <a:xfrm>
            <a:off x="4687850" y="266125"/>
            <a:ext cx="42279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4. </a:t>
            </a:r>
            <a:r>
              <a:rPr lang="en">
                <a:solidFill>
                  <a:srgbClr val="EFEFEF"/>
                </a:solidFill>
              </a:rPr>
              <a:t>We train n models for each learning algorithms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5. </a:t>
            </a:r>
            <a:r>
              <a:rPr lang="en">
                <a:solidFill>
                  <a:srgbClr val="EFEFEF"/>
                </a:solidFill>
              </a:rPr>
              <a:t>Then compute the U statistic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                   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where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6. </a:t>
            </a:r>
            <a:r>
              <a:rPr lang="en">
                <a:solidFill>
                  <a:srgbClr val="EFEFEF"/>
                </a:solidFill>
              </a:rPr>
              <a:t>And</a:t>
            </a:r>
            <a:r>
              <a:rPr lang="en">
                <a:solidFill>
                  <a:srgbClr val="EFEFEF"/>
                </a:solidFill>
              </a:rPr>
              <a:t> compare with critical value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07" name="Google Shape;907;p105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Mann-Whitney U-test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909" name="Google Shape;90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05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05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05"/>
          <p:cNvPicPr preferRelativeResize="0"/>
          <p:nvPr/>
        </p:nvPicPr>
        <p:blipFill rotWithShape="1">
          <a:blip r:embed="rId7">
            <a:alphaModFix amt="10000"/>
          </a:blip>
          <a:srcRect b="0" l="0" r="0" t="9"/>
          <a:stretch/>
        </p:blipFill>
        <p:spPr>
          <a:xfrm>
            <a:off x="2593925" y="2509563"/>
            <a:ext cx="2148499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05"/>
          <p:cNvPicPr preferRelativeResize="0"/>
          <p:nvPr/>
        </p:nvPicPr>
        <p:blipFill rotWithShape="1">
          <a:blip r:embed="rId8">
            <a:alphaModFix amt="10000"/>
          </a:blip>
          <a:srcRect b="0" l="0" r="0" t="0"/>
          <a:stretch/>
        </p:blipFill>
        <p:spPr>
          <a:xfrm>
            <a:off x="1687300" y="3142763"/>
            <a:ext cx="2764174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05"/>
          <p:cNvPicPr preferRelativeResize="0"/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651971" y="3958378"/>
            <a:ext cx="3605825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05"/>
          <p:cNvPicPr preferRelativeResize="0"/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070973" y="4802438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05"/>
          <p:cNvPicPr preferRelativeResize="0"/>
          <p:nvPr/>
        </p:nvPicPr>
        <p:blipFill rotWithShape="1">
          <a:blip r:embed="rId10">
            <a:alphaModFix amt="10000"/>
          </a:blip>
          <a:srcRect b="0" l="38491" r="0" t="65871"/>
          <a:stretch/>
        </p:blipFill>
        <p:spPr>
          <a:xfrm>
            <a:off x="4894575" y="4828607"/>
            <a:ext cx="316075" cy="13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05"/>
          <p:cNvPicPr preferRelativeResize="0"/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05"/>
          <p:cNvPicPr preferRelativeResize="0"/>
          <p:nvPr/>
        </p:nvPicPr>
        <p:blipFill rotWithShape="1">
          <a:blip r:embed="rId12">
            <a:alphaModFix amt="10000"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05"/>
          <p:cNvPicPr preferRelativeResize="0"/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5102893" y="1989225"/>
            <a:ext cx="2789783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5"/>
          <p:cNvPicPr preferRelativeResize="0"/>
          <p:nvPr/>
        </p:nvPicPr>
        <p:blipFill rotWithShape="1">
          <a:blip r:embed="rId14">
            <a:alphaModFix amt="10000"/>
          </a:blip>
          <a:srcRect b="0" l="0" r="0" t="0"/>
          <a:stretch/>
        </p:blipFill>
        <p:spPr>
          <a:xfrm>
            <a:off x="5971305" y="2820375"/>
            <a:ext cx="1480383" cy="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5"/>
          <p:cNvPicPr preferRelativeResize="0"/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4894587" y="3836356"/>
            <a:ext cx="3874025" cy="8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6"/>
          <p:cNvSpPr txBox="1"/>
          <p:nvPr/>
        </p:nvSpPr>
        <p:spPr>
          <a:xfrm>
            <a:off x="304308" y="1159075"/>
            <a:ext cx="65607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1. </a:t>
            </a:r>
            <a:r>
              <a:rPr lang="en">
                <a:solidFill>
                  <a:srgbClr val="EFEFEF"/>
                </a:solidFill>
              </a:rPr>
              <a:t>We have learning algorithms         and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 </a:t>
            </a:r>
            <a:r>
              <a:rPr lang="en">
                <a:solidFill>
                  <a:schemeClr val="dk1"/>
                </a:solidFill>
              </a:rPr>
              <a:t>We set false positives at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false negatives 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null hypothesis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alternative hypothesis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3. </a:t>
            </a:r>
            <a:r>
              <a:rPr lang="en">
                <a:solidFill>
                  <a:srgbClr val="EFEFEF"/>
                </a:solidFill>
              </a:rPr>
              <a:t>Based on this we compute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the minimal sample size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</a:t>
            </a:r>
            <a:r>
              <a:rPr lang="en" sz="1100">
                <a:solidFill>
                  <a:srgbClr val="EFEFEF"/>
                </a:solidFill>
              </a:rPr>
              <a:t>Where         is the inverse cumulative distribution function centered in 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28" name="Google Shape;928;p106"/>
          <p:cNvSpPr txBox="1"/>
          <p:nvPr/>
        </p:nvSpPr>
        <p:spPr>
          <a:xfrm>
            <a:off x="4687850" y="266125"/>
            <a:ext cx="42279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4. </a:t>
            </a:r>
            <a:r>
              <a:rPr lang="en">
                <a:solidFill>
                  <a:srgbClr val="EFEFEF"/>
                </a:solidFill>
              </a:rPr>
              <a:t>We train n models for each learning algorithms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5. </a:t>
            </a:r>
            <a:r>
              <a:rPr lang="en">
                <a:solidFill>
                  <a:srgbClr val="EFEFEF"/>
                </a:solidFill>
              </a:rPr>
              <a:t>Then compute the U statistic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                   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where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6. </a:t>
            </a:r>
            <a:r>
              <a:rPr lang="en">
                <a:solidFill>
                  <a:srgbClr val="EFEFEF"/>
                </a:solidFill>
              </a:rPr>
              <a:t>And compare with critical value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29" name="Google Shape;929;p106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Mann-Whitney U-test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931" name="Google Shape;931;p10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06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06"/>
          <p:cNvPicPr preferRelativeResize="0"/>
          <p:nvPr/>
        </p:nvPicPr>
        <p:blipFill rotWithShape="1">
          <a:blip r:embed="rId7">
            <a:alphaModFix/>
          </a:blip>
          <a:srcRect b="0" l="0" r="0" t="9"/>
          <a:stretch/>
        </p:blipFill>
        <p:spPr>
          <a:xfrm>
            <a:off x="2593925" y="2509563"/>
            <a:ext cx="2148499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7300" y="3142763"/>
            <a:ext cx="2764174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06"/>
          <p:cNvPicPr preferRelativeResize="0"/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651971" y="3958378"/>
            <a:ext cx="3605825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06"/>
          <p:cNvPicPr preferRelativeResize="0"/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070973" y="4802438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06"/>
          <p:cNvPicPr preferRelativeResize="0"/>
          <p:nvPr/>
        </p:nvPicPr>
        <p:blipFill rotWithShape="1">
          <a:blip r:embed="rId10">
            <a:alphaModFix amt="10000"/>
          </a:blip>
          <a:srcRect b="0" l="38491" r="0" t="65871"/>
          <a:stretch/>
        </p:blipFill>
        <p:spPr>
          <a:xfrm>
            <a:off x="4894575" y="4828607"/>
            <a:ext cx="316075" cy="13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06"/>
          <p:cNvPicPr preferRelativeResize="0"/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06"/>
          <p:cNvPicPr preferRelativeResize="0"/>
          <p:nvPr/>
        </p:nvPicPr>
        <p:blipFill rotWithShape="1">
          <a:blip r:embed="rId12">
            <a:alphaModFix amt="10000"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06"/>
          <p:cNvPicPr preferRelativeResize="0"/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5102893" y="1989225"/>
            <a:ext cx="2789783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06"/>
          <p:cNvPicPr preferRelativeResize="0"/>
          <p:nvPr/>
        </p:nvPicPr>
        <p:blipFill rotWithShape="1">
          <a:blip r:embed="rId14">
            <a:alphaModFix amt="10000"/>
          </a:blip>
          <a:srcRect b="0" l="0" r="0" t="0"/>
          <a:stretch/>
        </p:blipFill>
        <p:spPr>
          <a:xfrm>
            <a:off x="5971305" y="2820375"/>
            <a:ext cx="1480383" cy="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06"/>
          <p:cNvPicPr preferRelativeResize="0"/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4894587" y="3836356"/>
            <a:ext cx="3874025" cy="8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360" name="Google Shape;360;p53"/>
          <p:cNvPicPr preferRelativeResize="0"/>
          <p:nvPr/>
        </p:nvPicPr>
        <p:blipFill rotWithShape="1">
          <a:blip r:embed="rId3">
            <a:alphaModFix/>
          </a:blip>
          <a:srcRect b="8001" l="9600" r="18218" t="2200"/>
          <a:stretch/>
        </p:blipFill>
        <p:spPr>
          <a:xfrm>
            <a:off x="1689100" y="600725"/>
            <a:ext cx="5638624" cy="39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3"/>
          <p:cNvSpPr txBox="1"/>
          <p:nvPr/>
        </p:nvSpPr>
        <p:spPr>
          <a:xfrm>
            <a:off x="1769625" y="4355413"/>
            <a:ext cx="448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From paperswithcode.com</a:t>
            </a:r>
            <a:endParaRPr sz="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7"/>
          <p:cNvSpPr txBox="1"/>
          <p:nvPr/>
        </p:nvSpPr>
        <p:spPr>
          <a:xfrm>
            <a:off x="304308" y="1159075"/>
            <a:ext cx="65607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1. </a:t>
            </a:r>
            <a:r>
              <a:rPr lang="en">
                <a:solidFill>
                  <a:srgbClr val="EFEFEF"/>
                </a:solidFill>
              </a:rPr>
              <a:t>We have learning algorithms         and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2. </a:t>
            </a:r>
            <a:r>
              <a:rPr lang="en">
                <a:solidFill>
                  <a:srgbClr val="EFEFEF"/>
                </a:solidFill>
              </a:rPr>
              <a:t>We set false positives at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false negatives at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    null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alternative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 </a:t>
            </a:r>
            <a:r>
              <a:rPr lang="en">
                <a:solidFill>
                  <a:schemeClr val="dk1"/>
                </a:solidFill>
              </a:rPr>
              <a:t>Based on this we compute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the minimal sample size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chemeClr val="dk1"/>
                </a:solidFill>
              </a:rPr>
              <a:t>Where         is the inverse cumulative distribution function centered in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0" name="Google Shape;950;p107"/>
          <p:cNvSpPr txBox="1"/>
          <p:nvPr/>
        </p:nvSpPr>
        <p:spPr>
          <a:xfrm>
            <a:off x="4687850" y="266125"/>
            <a:ext cx="42279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4. </a:t>
            </a:r>
            <a:r>
              <a:rPr lang="en">
                <a:solidFill>
                  <a:srgbClr val="EFEFEF"/>
                </a:solidFill>
              </a:rPr>
              <a:t>We train n models for each learning algorithms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5. </a:t>
            </a:r>
            <a:r>
              <a:rPr lang="en">
                <a:solidFill>
                  <a:srgbClr val="EFEFEF"/>
                </a:solidFill>
              </a:rPr>
              <a:t>Then compute the U statistic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                   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where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6. </a:t>
            </a:r>
            <a:r>
              <a:rPr lang="en">
                <a:solidFill>
                  <a:srgbClr val="EFEFEF"/>
                </a:solidFill>
              </a:rPr>
              <a:t>And compare with critical value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51" name="Google Shape;951;p107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Mann-Whitney U-test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953" name="Google Shape;953;p10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7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7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7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7"/>
          <p:cNvPicPr preferRelativeResize="0"/>
          <p:nvPr/>
        </p:nvPicPr>
        <p:blipFill rotWithShape="1">
          <a:blip r:embed="rId7">
            <a:alphaModFix amt="10000"/>
          </a:blip>
          <a:srcRect b="0" l="0" r="0" t="9"/>
          <a:stretch/>
        </p:blipFill>
        <p:spPr>
          <a:xfrm>
            <a:off x="2593925" y="2509563"/>
            <a:ext cx="2148499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7"/>
          <p:cNvPicPr preferRelativeResize="0"/>
          <p:nvPr/>
        </p:nvPicPr>
        <p:blipFill rotWithShape="1">
          <a:blip r:embed="rId8">
            <a:alphaModFix amt="10000"/>
          </a:blip>
          <a:srcRect b="0" l="0" r="0" t="0"/>
          <a:stretch/>
        </p:blipFill>
        <p:spPr>
          <a:xfrm>
            <a:off x="1687300" y="3142763"/>
            <a:ext cx="2764174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971" y="3958378"/>
            <a:ext cx="3605825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70973" y="4802438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07"/>
          <p:cNvPicPr preferRelativeResize="0"/>
          <p:nvPr/>
        </p:nvPicPr>
        <p:blipFill rotWithShape="1">
          <a:blip r:embed="rId10">
            <a:alphaModFix amt="10000"/>
          </a:blip>
          <a:srcRect b="0" l="38491" r="0" t="65871"/>
          <a:stretch/>
        </p:blipFill>
        <p:spPr>
          <a:xfrm>
            <a:off x="4894575" y="4828607"/>
            <a:ext cx="316075" cy="13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7"/>
          <p:cNvPicPr preferRelativeResize="0"/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07"/>
          <p:cNvPicPr preferRelativeResize="0"/>
          <p:nvPr/>
        </p:nvPicPr>
        <p:blipFill rotWithShape="1">
          <a:blip r:embed="rId12">
            <a:alphaModFix amt="10000"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07"/>
          <p:cNvPicPr preferRelativeResize="0"/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5102893" y="1989225"/>
            <a:ext cx="2789783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07"/>
          <p:cNvPicPr preferRelativeResize="0"/>
          <p:nvPr/>
        </p:nvPicPr>
        <p:blipFill rotWithShape="1">
          <a:blip r:embed="rId14">
            <a:alphaModFix amt="10000"/>
          </a:blip>
          <a:srcRect b="0" l="0" r="0" t="0"/>
          <a:stretch/>
        </p:blipFill>
        <p:spPr>
          <a:xfrm>
            <a:off x="5971305" y="2820375"/>
            <a:ext cx="1480383" cy="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07"/>
          <p:cNvPicPr preferRelativeResize="0"/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4894587" y="3836356"/>
            <a:ext cx="3874025" cy="8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8"/>
          <p:cNvSpPr txBox="1"/>
          <p:nvPr/>
        </p:nvSpPr>
        <p:spPr>
          <a:xfrm>
            <a:off x="304308" y="1159075"/>
            <a:ext cx="65607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1. </a:t>
            </a:r>
            <a:r>
              <a:rPr lang="en">
                <a:solidFill>
                  <a:srgbClr val="EFEFEF"/>
                </a:solidFill>
              </a:rPr>
              <a:t>We have learning algorithms         and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2. </a:t>
            </a:r>
            <a:r>
              <a:rPr lang="en">
                <a:solidFill>
                  <a:srgbClr val="EFEFEF"/>
                </a:solidFill>
              </a:rPr>
              <a:t>We set false positives at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false negatives at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    null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alternative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3. </a:t>
            </a:r>
            <a:r>
              <a:rPr lang="en">
                <a:solidFill>
                  <a:srgbClr val="EFEFEF"/>
                </a:solidFill>
              </a:rPr>
              <a:t>Based on this we compute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the minimal sample size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</a:t>
            </a:r>
            <a:r>
              <a:rPr lang="en" sz="1100">
                <a:solidFill>
                  <a:srgbClr val="EFEFEF"/>
                </a:solidFill>
              </a:rPr>
              <a:t>Where         is the inverse cumulative distribution function centered in 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72" name="Google Shape;972;p108"/>
          <p:cNvSpPr txBox="1"/>
          <p:nvPr/>
        </p:nvSpPr>
        <p:spPr>
          <a:xfrm>
            <a:off x="4687850" y="266125"/>
            <a:ext cx="42279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 </a:t>
            </a:r>
            <a:r>
              <a:rPr lang="en">
                <a:solidFill>
                  <a:schemeClr val="dk1"/>
                </a:solidFill>
              </a:rPr>
              <a:t>We train n models for each learning algorithms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5. </a:t>
            </a:r>
            <a:r>
              <a:rPr lang="en">
                <a:solidFill>
                  <a:srgbClr val="EFEFEF"/>
                </a:solidFill>
              </a:rPr>
              <a:t>Then compute the U statistic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                   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where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6. </a:t>
            </a:r>
            <a:r>
              <a:rPr lang="en">
                <a:solidFill>
                  <a:srgbClr val="EFEFEF"/>
                </a:solidFill>
              </a:rPr>
              <a:t>And compare with critical value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73" name="Google Shape;973;p108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Mann-Whitney U-test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975" name="Google Shape;975;p10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08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08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08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8"/>
          <p:cNvPicPr preferRelativeResize="0"/>
          <p:nvPr/>
        </p:nvPicPr>
        <p:blipFill rotWithShape="1">
          <a:blip r:embed="rId7">
            <a:alphaModFix amt="10000"/>
          </a:blip>
          <a:srcRect b="0" l="0" r="0" t="9"/>
          <a:stretch/>
        </p:blipFill>
        <p:spPr>
          <a:xfrm>
            <a:off x="2593925" y="2509563"/>
            <a:ext cx="2148499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8"/>
          <p:cNvPicPr preferRelativeResize="0"/>
          <p:nvPr/>
        </p:nvPicPr>
        <p:blipFill rotWithShape="1">
          <a:blip r:embed="rId8">
            <a:alphaModFix amt="10000"/>
          </a:blip>
          <a:srcRect b="0" l="0" r="0" t="0"/>
          <a:stretch/>
        </p:blipFill>
        <p:spPr>
          <a:xfrm>
            <a:off x="1687300" y="3142763"/>
            <a:ext cx="2764174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08"/>
          <p:cNvPicPr preferRelativeResize="0"/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651971" y="3958378"/>
            <a:ext cx="3605825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8"/>
          <p:cNvPicPr preferRelativeResize="0"/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070973" y="4802438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8"/>
          <p:cNvPicPr preferRelativeResize="0"/>
          <p:nvPr/>
        </p:nvPicPr>
        <p:blipFill rotWithShape="1">
          <a:blip r:embed="rId10">
            <a:alphaModFix amt="10000"/>
          </a:blip>
          <a:srcRect b="0" l="38491" r="0" t="65871"/>
          <a:stretch/>
        </p:blipFill>
        <p:spPr>
          <a:xfrm>
            <a:off x="4894575" y="4828607"/>
            <a:ext cx="316075" cy="13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08"/>
          <p:cNvPicPr preferRelativeResize="0"/>
          <p:nvPr/>
        </p:nvPicPr>
        <p:blipFill rotWithShape="1">
          <a:blip r:embed="rId12">
            <a:alphaModFix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8"/>
          <p:cNvPicPr preferRelativeResize="0"/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5102893" y="1989225"/>
            <a:ext cx="2789783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8"/>
          <p:cNvPicPr preferRelativeResize="0"/>
          <p:nvPr/>
        </p:nvPicPr>
        <p:blipFill rotWithShape="1">
          <a:blip r:embed="rId14">
            <a:alphaModFix amt="10000"/>
          </a:blip>
          <a:srcRect b="0" l="0" r="0" t="0"/>
          <a:stretch/>
        </p:blipFill>
        <p:spPr>
          <a:xfrm>
            <a:off x="5971305" y="2820375"/>
            <a:ext cx="1480383" cy="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8"/>
          <p:cNvPicPr preferRelativeResize="0"/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4894587" y="3836356"/>
            <a:ext cx="3874025" cy="8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9"/>
          <p:cNvSpPr txBox="1"/>
          <p:nvPr/>
        </p:nvSpPr>
        <p:spPr>
          <a:xfrm>
            <a:off x="304308" y="1159075"/>
            <a:ext cx="65607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1. </a:t>
            </a:r>
            <a:r>
              <a:rPr lang="en">
                <a:solidFill>
                  <a:srgbClr val="EFEFEF"/>
                </a:solidFill>
              </a:rPr>
              <a:t>We have learning algorithms         and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2. </a:t>
            </a:r>
            <a:r>
              <a:rPr lang="en">
                <a:solidFill>
                  <a:srgbClr val="EFEFEF"/>
                </a:solidFill>
              </a:rPr>
              <a:t>We set false positives at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false negatives at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    null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alternative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3. </a:t>
            </a:r>
            <a:r>
              <a:rPr lang="en">
                <a:solidFill>
                  <a:srgbClr val="EFEFEF"/>
                </a:solidFill>
              </a:rPr>
              <a:t>Based on this we compute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the minimal sample size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</a:t>
            </a:r>
            <a:r>
              <a:rPr lang="en" sz="1100">
                <a:solidFill>
                  <a:srgbClr val="EFEFEF"/>
                </a:solidFill>
              </a:rPr>
              <a:t>Where         is the inverse cumulative distribution function centered in 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94" name="Google Shape;994;p109"/>
          <p:cNvSpPr txBox="1"/>
          <p:nvPr/>
        </p:nvSpPr>
        <p:spPr>
          <a:xfrm>
            <a:off x="4687850" y="266125"/>
            <a:ext cx="42279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4. </a:t>
            </a:r>
            <a:r>
              <a:rPr lang="en">
                <a:solidFill>
                  <a:srgbClr val="EFEFEF"/>
                </a:solidFill>
              </a:rPr>
              <a:t>We train n models for each learning algorithms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5. </a:t>
            </a:r>
            <a:r>
              <a:rPr lang="en">
                <a:solidFill>
                  <a:schemeClr val="dk1"/>
                </a:solidFill>
              </a:rPr>
              <a:t>Then compute the U statistic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where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6. </a:t>
            </a:r>
            <a:r>
              <a:rPr lang="en">
                <a:solidFill>
                  <a:srgbClr val="EFEFEF"/>
                </a:solidFill>
              </a:rPr>
              <a:t>And compare with critical value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95" name="Google Shape;995;p109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Mann-Whitney U-test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997" name="Google Shape;997;p10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109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09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109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09"/>
          <p:cNvPicPr preferRelativeResize="0"/>
          <p:nvPr/>
        </p:nvPicPr>
        <p:blipFill rotWithShape="1">
          <a:blip r:embed="rId7">
            <a:alphaModFix amt="10000"/>
          </a:blip>
          <a:srcRect b="0" l="0" r="0" t="9"/>
          <a:stretch/>
        </p:blipFill>
        <p:spPr>
          <a:xfrm>
            <a:off x="2593925" y="2509563"/>
            <a:ext cx="2148499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09"/>
          <p:cNvPicPr preferRelativeResize="0"/>
          <p:nvPr/>
        </p:nvPicPr>
        <p:blipFill rotWithShape="1">
          <a:blip r:embed="rId8">
            <a:alphaModFix amt="10000"/>
          </a:blip>
          <a:srcRect b="0" l="0" r="0" t="0"/>
          <a:stretch/>
        </p:blipFill>
        <p:spPr>
          <a:xfrm>
            <a:off x="1687300" y="3142763"/>
            <a:ext cx="2764174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9"/>
          <p:cNvPicPr preferRelativeResize="0"/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651971" y="3958378"/>
            <a:ext cx="3605825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09"/>
          <p:cNvPicPr preferRelativeResize="0"/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070973" y="4802438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09"/>
          <p:cNvPicPr preferRelativeResize="0"/>
          <p:nvPr/>
        </p:nvPicPr>
        <p:blipFill rotWithShape="1">
          <a:blip r:embed="rId10">
            <a:alphaModFix amt="10000"/>
          </a:blip>
          <a:srcRect b="0" l="38491" r="0" t="65871"/>
          <a:stretch/>
        </p:blipFill>
        <p:spPr>
          <a:xfrm>
            <a:off x="4894575" y="4828607"/>
            <a:ext cx="316075" cy="13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09"/>
          <p:cNvPicPr preferRelativeResize="0"/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09"/>
          <p:cNvPicPr preferRelativeResize="0"/>
          <p:nvPr/>
        </p:nvPicPr>
        <p:blipFill rotWithShape="1">
          <a:blip r:embed="rId12">
            <a:alphaModFix amt="10000"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02893" y="1989225"/>
            <a:ext cx="2789783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0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71305" y="2820375"/>
            <a:ext cx="1480383" cy="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09"/>
          <p:cNvPicPr preferRelativeResize="0"/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4894587" y="3836356"/>
            <a:ext cx="3874025" cy="8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0"/>
          <p:cNvSpPr txBox="1"/>
          <p:nvPr/>
        </p:nvSpPr>
        <p:spPr>
          <a:xfrm>
            <a:off x="304308" y="1159075"/>
            <a:ext cx="65607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1. </a:t>
            </a:r>
            <a:r>
              <a:rPr lang="en">
                <a:solidFill>
                  <a:srgbClr val="EFEFEF"/>
                </a:solidFill>
              </a:rPr>
              <a:t>We have learning algorithms         and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2. </a:t>
            </a:r>
            <a:r>
              <a:rPr lang="en">
                <a:solidFill>
                  <a:srgbClr val="EFEFEF"/>
                </a:solidFill>
              </a:rPr>
              <a:t>We set false positives at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false negatives at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    null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alternative hypothesis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3. </a:t>
            </a:r>
            <a:r>
              <a:rPr lang="en">
                <a:solidFill>
                  <a:srgbClr val="EFEFEF"/>
                </a:solidFill>
              </a:rPr>
              <a:t>Based on this we compute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the minimal sample size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</a:t>
            </a:r>
            <a:r>
              <a:rPr lang="en" sz="1100">
                <a:solidFill>
                  <a:srgbClr val="EFEFEF"/>
                </a:solidFill>
              </a:rPr>
              <a:t>Where         is the inverse cumulative distribution function centered in 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016" name="Google Shape;1016;p110"/>
          <p:cNvSpPr txBox="1"/>
          <p:nvPr/>
        </p:nvSpPr>
        <p:spPr>
          <a:xfrm>
            <a:off x="4687850" y="266125"/>
            <a:ext cx="42279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4. </a:t>
            </a:r>
            <a:r>
              <a:rPr lang="en">
                <a:solidFill>
                  <a:srgbClr val="EFEFEF"/>
                </a:solidFill>
              </a:rPr>
              <a:t>We train n models for each learning algorithms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5. </a:t>
            </a:r>
            <a:r>
              <a:rPr lang="en">
                <a:solidFill>
                  <a:srgbClr val="EFEFEF"/>
                </a:solidFill>
              </a:rPr>
              <a:t>Then compute the U statistic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                      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           where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6. </a:t>
            </a:r>
            <a:r>
              <a:rPr lang="en">
                <a:solidFill>
                  <a:schemeClr val="dk1"/>
                </a:solidFill>
              </a:rPr>
              <a:t>And compare with critical value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7" name="Google Shape;1017;p110"/>
          <p:cNvSpPr txBox="1"/>
          <p:nvPr>
            <p:ph type="title"/>
          </p:nvPr>
        </p:nvSpPr>
        <p:spPr>
          <a:xfrm>
            <a:off x="332425" y="217375"/>
            <a:ext cx="3981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good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Mann-Whitney U-test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1019" name="Google Shape;1019;p11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10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10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10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10"/>
          <p:cNvPicPr preferRelativeResize="0"/>
          <p:nvPr/>
        </p:nvPicPr>
        <p:blipFill rotWithShape="1">
          <a:blip r:embed="rId7">
            <a:alphaModFix amt="10000"/>
          </a:blip>
          <a:srcRect b="0" l="0" r="0" t="9"/>
          <a:stretch/>
        </p:blipFill>
        <p:spPr>
          <a:xfrm>
            <a:off x="2593925" y="2509563"/>
            <a:ext cx="2148499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10"/>
          <p:cNvPicPr preferRelativeResize="0"/>
          <p:nvPr/>
        </p:nvPicPr>
        <p:blipFill rotWithShape="1">
          <a:blip r:embed="rId8">
            <a:alphaModFix amt="10000"/>
          </a:blip>
          <a:srcRect b="0" l="0" r="0" t="0"/>
          <a:stretch/>
        </p:blipFill>
        <p:spPr>
          <a:xfrm>
            <a:off x="1687300" y="3142763"/>
            <a:ext cx="2764174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10"/>
          <p:cNvPicPr preferRelativeResize="0"/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651971" y="3958378"/>
            <a:ext cx="3605825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10"/>
          <p:cNvPicPr preferRelativeResize="0"/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070973" y="4802438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10"/>
          <p:cNvPicPr preferRelativeResize="0"/>
          <p:nvPr/>
        </p:nvPicPr>
        <p:blipFill rotWithShape="1">
          <a:blip r:embed="rId10">
            <a:alphaModFix amt="10000"/>
          </a:blip>
          <a:srcRect b="0" l="38491" r="0" t="65871"/>
          <a:stretch/>
        </p:blipFill>
        <p:spPr>
          <a:xfrm>
            <a:off x="4894575" y="4828607"/>
            <a:ext cx="316075" cy="13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10"/>
          <p:cNvPicPr preferRelativeResize="0"/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10"/>
          <p:cNvPicPr preferRelativeResize="0"/>
          <p:nvPr/>
        </p:nvPicPr>
        <p:blipFill rotWithShape="1">
          <a:blip r:embed="rId12">
            <a:alphaModFix amt="10000"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10"/>
          <p:cNvPicPr preferRelativeResize="0"/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5102893" y="1989225"/>
            <a:ext cx="2789783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0"/>
          <p:cNvPicPr preferRelativeResize="0"/>
          <p:nvPr/>
        </p:nvPicPr>
        <p:blipFill rotWithShape="1">
          <a:blip r:embed="rId14">
            <a:alphaModFix amt="10000"/>
          </a:blip>
          <a:srcRect b="0" l="0" r="0" t="0"/>
          <a:stretch/>
        </p:blipFill>
        <p:spPr>
          <a:xfrm>
            <a:off x="5971305" y="2820375"/>
            <a:ext cx="1480383" cy="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894587" y="3836356"/>
            <a:ext cx="3874025" cy="8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1"/>
          <p:cNvSpPr txBox="1"/>
          <p:nvPr/>
        </p:nvSpPr>
        <p:spPr>
          <a:xfrm>
            <a:off x="304308" y="1159075"/>
            <a:ext cx="65607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lang="en"/>
              <a:t>We have learning algorithms        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 </a:t>
            </a:r>
            <a:r>
              <a:rPr lang="en">
                <a:solidFill>
                  <a:schemeClr val="dk1"/>
                </a:solidFill>
              </a:rPr>
              <a:t>We set false positives at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false negatives 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null hypothesis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alternative hypothesis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</a:t>
            </a:r>
            <a:r>
              <a:rPr lang="en"/>
              <a:t>Based on this we compute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the minimal sample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 sz="1100">
                <a:solidFill>
                  <a:schemeClr val="dk1"/>
                </a:solidFill>
              </a:rPr>
              <a:t>Where         is the inverse cumulative distribution function centered in </a:t>
            </a:r>
            <a:endParaRPr/>
          </a:p>
        </p:txBody>
      </p:sp>
      <p:sp>
        <p:nvSpPr>
          <p:cNvPr id="1038" name="Google Shape;1038;p111"/>
          <p:cNvSpPr txBox="1"/>
          <p:nvPr/>
        </p:nvSpPr>
        <p:spPr>
          <a:xfrm>
            <a:off x="4687850" y="266125"/>
            <a:ext cx="4227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</a:t>
            </a:r>
            <a:r>
              <a:rPr lang="en"/>
              <a:t>We train n models for each learning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5. </a:t>
            </a:r>
            <a:r>
              <a:rPr lang="en"/>
              <a:t>Then compute the U statistic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where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6. </a:t>
            </a:r>
            <a:r>
              <a:rPr lang="en"/>
              <a:t>We compute the U statistic and compare with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critical value</a:t>
            </a:r>
            <a:endParaRPr/>
          </a:p>
        </p:txBody>
      </p:sp>
      <p:sp>
        <p:nvSpPr>
          <p:cNvPr id="1039" name="Google Shape;1039;p111"/>
          <p:cNvSpPr txBox="1"/>
          <p:nvPr>
            <p:ph type="title"/>
          </p:nvPr>
        </p:nvSpPr>
        <p:spPr>
          <a:xfrm>
            <a:off x="332425" y="217375"/>
            <a:ext cx="43263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888888"/>
                </a:solidFill>
              </a:rPr>
              <a:t>Some statistical tests for ML: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Wilcoxon signed-rank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pic>
        <p:nvPicPr>
          <p:cNvPr id="1041" name="Google Shape;104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200" y="1192112"/>
            <a:ext cx="316075" cy="3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150" y="1192104"/>
            <a:ext cx="343563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925" y="1902162"/>
            <a:ext cx="950925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3925" y="2231838"/>
            <a:ext cx="950925" cy="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11"/>
          <p:cNvPicPr preferRelativeResize="0"/>
          <p:nvPr/>
        </p:nvPicPr>
        <p:blipFill rotWithShape="1">
          <a:blip r:embed="rId7">
            <a:alphaModFix/>
          </a:blip>
          <a:srcRect b="0" l="0" r="0" t="9"/>
          <a:stretch/>
        </p:blipFill>
        <p:spPr>
          <a:xfrm>
            <a:off x="2593925" y="2509563"/>
            <a:ext cx="2148499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7300" y="3142763"/>
            <a:ext cx="2764174" cy="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971" y="3958378"/>
            <a:ext cx="3605825" cy="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70973" y="4802438"/>
            <a:ext cx="244277" cy="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11"/>
          <p:cNvPicPr preferRelativeResize="0"/>
          <p:nvPr/>
        </p:nvPicPr>
        <p:blipFill rotWithShape="1">
          <a:blip r:embed="rId10">
            <a:alphaModFix/>
          </a:blip>
          <a:srcRect b="0" l="38491" r="0" t="65871"/>
          <a:stretch/>
        </p:blipFill>
        <p:spPr>
          <a:xfrm>
            <a:off x="4894575" y="4828607"/>
            <a:ext cx="316075" cy="13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18653" y="641062"/>
            <a:ext cx="315744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11"/>
          <p:cNvPicPr preferRelativeResize="0"/>
          <p:nvPr/>
        </p:nvPicPr>
        <p:blipFill rotWithShape="1">
          <a:blip r:embed="rId12">
            <a:alphaModFix/>
          </a:blip>
          <a:srcRect b="10" l="0" r="0" t="0"/>
          <a:stretch/>
        </p:blipFill>
        <p:spPr>
          <a:xfrm>
            <a:off x="5102899" y="975224"/>
            <a:ext cx="3217192" cy="3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making many tests, the rate of false positives over all tests is higher than on each tests individually. It compounds.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</a:t>
            </a:r>
            <a:r>
              <a:rPr lang="en"/>
              <a:t>should</a:t>
            </a:r>
            <a:r>
              <a:rPr lang="en"/>
              <a:t> first run a test such as ANOVA or permutation test and then perform a post-hoc analysis using a T-test or Mann-Whitney U-test with </a:t>
            </a:r>
            <a:r>
              <a:rPr lang="en"/>
              <a:t>Bonferroni</a:t>
            </a:r>
            <a:r>
              <a:rPr lang="en"/>
              <a:t> correction.</a:t>
            </a:r>
            <a:endParaRPr/>
          </a:p>
        </p:txBody>
      </p:sp>
      <p:sp>
        <p:nvSpPr>
          <p:cNvPr id="1057" name="Google Shape;1057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8" name="Google Shape;1058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 with multiple comparisons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control rates of false positives and false negatives using statistical tests, we must define alpha, beta, a null hypothesis and an alternative hypothesis.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size determination is not a rule of thumb, and must be computed to control that the rate of false negatives.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Repetitions should include variations of data splits using cross-validation or out-of-bootstrap.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T-test is a good statistical test when the distribution of model performances is close to normally distributed.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Mann-Whitney U-test is a good statistical test for model performances than do not follow a normal distribution.</a:t>
            </a:r>
            <a:endParaRPr/>
          </a:p>
        </p:txBody>
      </p:sp>
      <p:sp>
        <p:nvSpPr>
          <p:cNvPr id="1064" name="Google Shape;1064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D8CD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4"/>
          <p:cNvSpPr txBox="1"/>
          <p:nvPr>
            <p:ph type="title"/>
          </p:nvPr>
        </p:nvSpPr>
        <p:spPr>
          <a:xfrm>
            <a:off x="628650" y="207461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Practical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Recom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mendations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for Hyperparameter Optimization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2" name="Google Shape;107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0052" y="4632619"/>
            <a:ext cx="815304" cy="40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Optimization and Noisy Estimates</a:t>
            </a:r>
            <a:endParaRPr/>
          </a:p>
        </p:txBody>
      </p:sp>
      <p:sp>
        <p:nvSpPr>
          <p:cNvPr id="1079" name="Google Shape;1079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deal with Hyperparameter Optimization while accounting for variance at the same time?</a:t>
            </a:r>
            <a:endParaRPr/>
          </a:p>
          <a:p>
            <a:pPr indent="-342900" lvl="0" marL="457200" rtl="0" algn="l">
              <a:spcBef>
                <a:spcPts val="3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comparison of trial performances during HPO is like a benchmarking of 2 learning algorithms.</a:t>
            </a:r>
            <a:endParaRPr/>
          </a:p>
          <a:p>
            <a:pPr indent="-342900" lvl="0" marL="457200" rtl="0" algn="l">
              <a:spcBef>
                <a:spcPts val="3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But, there is a limit to how many trials you can try and compare, based on the precision of your tests.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Optimization and Noisy Estimates</a:t>
            </a:r>
            <a:endParaRPr/>
          </a:p>
        </p:txBody>
      </p:sp>
      <p:pic>
        <p:nvPicPr>
          <p:cNvPr id="1086" name="Google Shape;108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450" y="1065650"/>
            <a:ext cx="4223078" cy="382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68" name="Google Shape;36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Accounting for variance in machine learning benchmarks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are the different sources of variance and are they significant?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Statistical testing 101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Statistical tests for ML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Hyperparameter optimization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Statistical testing and HPO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Search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Choosing the right budget and right HPO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Tips for running HPO efficiently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Visualization of HPO results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2" name="Google Shape;1092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Optimization and Noisy Estimates</a:t>
            </a:r>
            <a:endParaRPr/>
          </a:p>
        </p:txBody>
      </p:sp>
      <p:sp>
        <p:nvSpPr>
          <p:cNvPr id="1093" name="Google Shape;1093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So, what do we do? Most simple is to pre-determine a sample-size at first based on how precise you would like to optimize. Then you use CV or out-of-bootstrap for each hyperparameter values.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steps of hyperparameter optimization</a:t>
            </a:r>
            <a:endParaRPr/>
          </a:p>
        </p:txBody>
      </p:sp>
      <p:sp>
        <p:nvSpPr>
          <p:cNvPr id="1099" name="Google Shape;1099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Designing the search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Choosing the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Running the experiment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Visualizing results</a:t>
            </a:r>
            <a:endParaRPr/>
          </a:p>
        </p:txBody>
      </p:sp>
      <p:sp>
        <p:nvSpPr>
          <p:cNvPr id="1100" name="Google Shape;1100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steps of hyperparameter optimization</a:t>
            </a:r>
            <a:endParaRPr/>
          </a:p>
        </p:txBody>
      </p:sp>
      <p:sp>
        <p:nvSpPr>
          <p:cNvPr id="1106" name="Google Shape;1106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Designing the search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Choosing the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Running the experiment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Visualizing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4" marL="22860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 sz="1800"/>
              <a:t>Adjust design</a:t>
            </a:r>
            <a:endParaRPr sz="1800"/>
          </a:p>
        </p:txBody>
      </p:sp>
      <p:sp>
        <p:nvSpPr>
          <p:cNvPr id="1107" name="Google Shape;1107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8" name="Google Shape;1108;p119"/>
          <p:cNvSpPr/>
          <p:nvPr/>
        </p:nvSpPr>
        <p:spPr>
          <a:xfrm>
            <a:off x="2087475" y="1501150"/>
            <a:ext cx="2408025" cy="2537625"/>
          </a:xfrm>
          <a:custGeom>
            <a:rect b="b" l="l" r="r" t="t"/>
            <a:pathLst>
              <a:path extrusionOk="0" h="101505" w="96321">
                <a:moveTo>
                  <a:pt x="0" y="21829"/>
                </a:moveTo>
                <a:lnTo>
                  <a:pt x="0" y="0"/>
                </a:lnTo>
                <a:lnTo>
                  <a:pt x="96321" y="0"/>
                </a:lnTo>
                <a:lnTo>
                  <a:pt x="96321" y="101505"/>
                </a:lnTo>
                <a:lnTo>
                  <a:pt x="2183" y="101505"/>
                </a:lnTo>
                <a:lnTo>
                  <a:pt x="2183" y="79676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Space Design</a:t>
            </a:r>
            <a:endParaRPr/>
          </a:p>
        </p:txBody>
      </p:sp>
      <p:sp>
        <p:nvSpPr>
          <p:cNvPr id="1114" name="Google Shape;1114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5" name="Google Shape;1115;p120"/>
          <p:cNvSpPr txBox="1"/>
          <p:nvPr/>
        </p:nvSpPr>
        <p:spPr>
          <a:xfrm>
            <a:off x="6754350" y="423300"/>
            <a:ext cx="2266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Designing the search space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Choosing the algorithm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Running the experiment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Visualizing results</a:t>
            </a:r>
            <a:endParaRPr sz="9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 startAt="5"/>
            </a:pPr>
            <a:r>
              <a:rPr lang="en" sz="900">
                <a:solidFill>
                  <a:srgbClr val="EFEFEF"/>
                </a:solidFill>
              </a:rPr>
              <a:t>Adjust design</a:t>
            </a:r>
            <a:endParaRPr sz="900">
              <a:solidFill>
                <a:srgbClr val="EFEFEF"/>
              </a:solidFill>
            </a:endParaRPr>
          </a:p>
        </p:txBody>
      </p:sp>
      <p:sp>
        <p:nvSpPr>
          <p:cNvPr id="1116" name="Google Shape;1116;p120"/>
          <p:cNvSpPr/>
          <p:nvPr/>
        </p:nvSpPr>
        <p:spPr>
          <a:xfrm>
            <a:off x="7761950" y="164100"/>
            <a:ext cx="1191009" cy="1207402"/>
          </a:xfrm>
          <a:custGeom>
            <a:rect b="b" l="l" r="r" t="t"/>
            <a:pathLst>
              <a:path extrusionOk="0" h="101505" w="96321">
                <a:moveTo>
                  <a:pt x="0" y="21829"/>
                </a:moveTo>
                <a:lnTo>
                  <a:pt x="0" y="0"/>
                </a:lnTo>
                <a:lnTo>
                  <a:pt x="96321" y="0"/>
                </a:lnTo>
                <a:lnTo>
                  <a:pt x="96321" y="101505"/>
                </a:lnTo>
                <a:lnTo>
                  <a:pt x="2183" y="101505"/>
                </a:lnTo>
                <a:lnTo>
                  <a:pt x="2183" y="79676"/>
                </a:ln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Space Design</a:t>
            </a:r>
            <a:endParaRPr/>
          </a:p>
        </p:txBody>
      </p:sp>
      <p:sp>
        <p:nvSpPr>
          <p:cNvPr id="1122" name="Google Shape;1122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3" name="Google Shape;1123;p121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Continuous dimensions</a:t>
            </a:r>
            <a:endParaRPr sz="14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Discrete Dimensions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Categorical Dimensions</a:t>
            </a:r>
            <a:endParaRPr sz="1800">
              <a:solidFill>
                <a:srgbClr val="434343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Space Design</a:t>
            </a:r>
            <a:endParaRPr/>
          </a:p>
        </p:txBody>
      </p:sp>
      <p:sp>
        <p:nvSpPr>
          <p:cNvPr id="1129" name="Google Shape;1129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0" name="Google Shape;1130;p122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Continuous dimensions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Learning rate    loguniform(0.00001, 0.5)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Learning rate schedule </a:t>
            </a:r>
            <a:endParaRPr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Weight decay (L2 regularization)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Discrete Dimensions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Categorical Dimensions</a:t>
            </a:r>
            <a:endParaRPr sz="18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22"/>
          <p:cNvSpPr txBox="1"/>
          <p:nvPr/>
        </p:nvSpPr>
        <p:spPr>
          <a:xfrm>
            <a:off x="4408175" y="1879475"/>
            <a:ext cx="318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 not avoid large learning rates</a:t>
            </a:r>
            <a:endParaRPr sz="16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Space Design</a:t>
            </a:r>
            <a:endParaRPr/>
          </a:p>
        </p:txBody>
      </p:sp>
      <p:sp>
        <p:nvSpPr>
          <p:cNvPr id="1137" name="Google Shape;1137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8" name="Google Shape;1138;p123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Continuous dimensions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 sz="1400">
                <a:solidFill>
                  <a:srgbClr val="EFEFEF"/>
                </a:solidFill>
              </a:rPr>
              <a:t>Learning rate</a:t>
            </a:r>
            <a:endParaRPr sz="1400"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Learning rate schedule  </a:t>
            </a:r>
            <a:endParaRPr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Weight decay (L2 regularization)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Discrete Dimensions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Categorical Dimensions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23"/>
          <p:cNvSpPr txBox="1"/>
          <p:nvPr/>
        </p:nvSpPr>
        <p:spPr>
          <a:xfrm>
            <a:off x="4349325" y="1059838"/>
            <a:ext cx="392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Very important!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Makes SGD competitive against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AdaGrad, Adam, and RMSProp.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Wilson et al (2017)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0" name="Google Shape;1140;p123"/>
          <p:cNvSpPr txBox="1"/>
          <p:nvPr/>
        </p:nvSpPr>
        <p:spPr>
          <a:xfrm>
            <a:off x="4349325" y="2514250"/>
            <a:ext cx="35364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good prior for gamma of exponential schedule: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n=loguniform(10, 10000)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gamma=(n-1)/n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Ex: 4 equally spaced points: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(0.9, 0.99, 0.999, 0.9999)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Space Design</a:t>
            </a:r>
            <a:endParaRPr/>
          </a:p>
        </p:txBody>
      </p:sp>
      <p:sp>
        <p:nvSpPr>
          <p:cNvPr id="1146" name="Google Shape;1146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7" name="Google Shape;1147;p124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Continuous dimensions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 sz="1400">
                <a:solidFill>
                  <a:srgbClr val="EFEFEF"/>
                </a:solidFill>
              </a:rPr>
              <a:t>Learning rate</a:t>
            </a:r>
            <a:endParaRPr sz="1400"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 sz="1400">
                <a:solidFill>
                  <a:srgbClr val="EFEFEF"/>
                </a:solidFill>
              </a:rPr>
              <a:t>Learning rate schedule</a:t>
            </a:r>
            <a:endParaRPr sz="1400"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Weight decay (L2 regularization)         loguniform(1e-10, 1e-3)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Discrete Dimensions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Categorical Dimensions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24"/>
          <p:cNvSpPr txBox="1"/>
          <p:nvPr/>
        </p:nvSpPr>
        <p:spPr>
          <a:xfrm>
            <a:off x="4343100" y="2727575"/>
            <a:ext cx="392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Try large values!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When using batch-norm, it turns into some form of adaptive schedule for the learning rate.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(Laarhoven et al 2017, Hoffer et al 2018)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Space Design</a:t>
            </a:r>
            <a:endParaRPr/>
          </a:p>
        </p:txBody>
      </p:sp>
      <p:sp>
        <p:nvSpPr>
          <p:cNvPr id="1154" name="Google Shape;1154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5" name="Google Shape;1155;p125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Continuous dimensions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Discrete dimensions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Batch size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Size of layers or kernels (CNNs)</a:t>
            </a:r>
            <a:endParaRPr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Number of layers 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 sz="1800">
                <a:solidFill>
                  <a:srgbClr val="EFEFEF"/>
                </a:solidFill>
              </a:rPr>
              <a:t>Categorical Dimensions</a:t>
            </a:r>
            <a:endParaRPr sz="14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25"/>
          <p:cNvSpPr txBox="1"/>
          <p:nvPr/>
        </p:nvSpPr>
        <p:spPr>
          <a:xfrm>
            <a:off x="4088700" y="1654175"/>
            <a:ext cx="474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Avoid optimizing it!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Crank it up to better use your GPU and keep it fixed.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Optimal learning rate depends on batch size. Keeping batch-size fixed makes optimization easier.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(Jastrzębski et al 2018)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Space Design</a:t>
            </a:r>
            <a:endParaRPr/>
          </a:p>
        </p:txBody>
      </p:sp>
      <p:sp>
        <p:nvSpPr>
          <p:cNvPr id="1162" name="Google Shape;1162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3" name="Google Shape;1163;p126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Continuous dimensions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Discrete dimensions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 sz="1400">
                <a:solidFill>
                  <a:srgbClr val="EFEFEF"/>
                </a:solidFill>
              </a:rPr>
              <a:t>Batch size</a:t>
            </a:r>
            <a:endParaRPr sz="1400"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Size of layers or kernels (CNNs)    loguniform(</a:t>
            </a:r>
            <a:r>
              <a:rPr lang="en"/>
              <a:t>a</a:t>
            </a:r>
            <a:r>
              <a:rPr lang="en" sz="1400"/>
              <a:t>, </a:t>
            </a:r>
            <a:r>
              <a:rPr lang="en"/>
              <a:t>b</a:t>
            </a:r>
            <a:r>
              <a:rPr lang="en" sz="1400"/>
              <a:t>, discrete=True)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Number of layers 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 sz="1800">
                <a:solidFill>
                  <a:srgbClr val="EFEFEF"/>
                </a:solidFill>
              </a:rPr>
              <a:t>Categorical Dimensions</a:t>
            </a:r>
            <a:endParaRPr sz="14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26"/>
          <p:cNvSpPr txBox="1"/>
          <p:nvPr/>
        </p:nvSpPr>
        <p:spPr>
          <a:xfrm>
            <a:off x="4069425" y="2571750"/>
            <a:ext cx="445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Can be tricky!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Avoid trying too large sizes, otherwise aggressively early stop training based on running time.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variance in ML benchmarks</a:t>
            </a:r>
            <a:endParaRPr/>
          </a:p>
        </p:txBody>
      </p:sp>
      <p:sp>
        <p:nvSpPr>
          <p:cNvPr id="375" name="Google Shape;37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sampling for training and model selection</a:t>
            </a:r>
            <a:endParaRPr/>
          </a:p>
          <a:p>
            <a:pPr indent="-342900" lvl="0" marL="457200" rtl="0" algn="l">
              <a:spcBef>
                <a:spcPts val="3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Internal sources of variation (ex: dropout, weights initialization)</a:t>
            </a:r>
            <a:endParaRPr/>
          </a:p>
          <a:p>
            <a:pPr indent="-342900" lvl="0" marL="457200" rtl="0" algn="l">
              <a:spcBef>
                <a:spcPts val="3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noise (ex: order of operations, concurrent processes)</a:t>
            </a:r>
            <a:endParaRPr/>
          </a:p>
          <a:p>
            <a:pPr indent="-342900" lvl="0" marL="457200" rtl="0" algn="l">
              <a:spcBef>
                <a:spcPts val="3200"/>
              </a:spcBef>
              <a:spcAft>
                <a:spcPts val="3200"/>
              </a:spcAft>
              <a:buSzPts val="1800"/>
              <a:buChar char="●"/>
            </a:pPr>
            <a:r>
              <a:rPr lang="en"/>
              <a:t>Hyperparameter optimization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Space Design</a:t>
            </a:r>
            <a:endParaRPr/>
          </a:p>
        </p:txBody>
      </p:sp>
      <p:sp>
        <p:nvSpPr>
          <p:cNvPr id="1170" name="Google Shape;1170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p127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Continuous dimensions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Discrete dimensions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 sz="1400">
                <a:solidFill>
                  <a:srgbClr val="EFEFEF"/>
                </a:solidFill>
              </a:rPr>
              <a:t>Batch size</a:t>
            </a:r>
            <a:endParaRPr sz="1400"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 sz="1400">
                <a:solidFill>
                  <a:srgbClr val="EFEFEF"/>
                </a:solidFill>
              </a:rPr>
              <a:t>Size of layers or kernels (CNNs)</a:t>
            </a:r>
            <a:endParaRPr sz="1400"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Number of layers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 sz="1800">
                <a:solidFill>
                  <a:srgbClr val="EFEFEF"/>
                </a:solidFill>
              </a:rPr>
              <a:t>Categorical Dimensions</a:t>
            </a:r>
            <a:endParaRPr sz="14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27"/>
          <p:cNvSpPr txBox="1"/>
          <p:nvPr/>
        </p:nvSpPr>
        <p:spPr>
          <a:xfrm>
            <a:off x="4230275" y="2324650"/>
            <a:ext cx="3924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Even trickier than size of layers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When the architecture needs to be optimized, look into Neural Architecture Search for more efficient solutions.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(Hutter et al 2019, Li et al 2020)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Space Design</a:t>
            </a:r>
            <a:endParaRPr/>
          </a:p>
        </p:txBody>
      </p:sp>
      <p:sp>
        <p:nvSpPr>
          <p:cNvPr id="1178" name="Google Shape;1178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9" name="Google Shape;1179;p128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Continuous dimensions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Discrete dimensions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Categorical Dimensions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of activation functions     choices([‘relu’, ‘sigmoid’, ‘tanh’, ‘swift’])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Type of optimizer</a:t>
            </a:r>
            <a:endParaRPr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Discretized float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Space Design</a:t>
            </a:r>
            <a:endParaRPr/>
          </a:p>
        </p:txBody>
      </p:sp>
      <p:sp>
        <p:nvSpPr>
          <p:cNvPr id="1185" name="Google Shape;1185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6" name="Google Shape;1186;p129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Continuous dimensions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Discrete dimensions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Categorical Dimensions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Type of activation functions</a:t>
            </a:r>
            <a:endParaRPr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of optimizer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Discretized float</a:t>
            </a:r>
            <a:endParaRPr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29"/>
          <p:cNvSpPr txBox="1"/>
          <p:nvPr/>
        </p:nvSpPr>
        <p:spPr>
          <a:xfrm>
            <a:off x="3987950" y="2310000"/>
            <a:ext cx="444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Conditional hyperparameters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If you only optimize the optimisers’ hyperparameter, just optimize separately.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Otherwise, conditional hps are best supported by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980B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SMAC3</a:t>
            </a:r>
            <a:r>
              <a:rPr lang="en">
                <a:solidFill>
                  <a:srgbClr val="2980B9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&amp;</a:t>
            </a:r>
            <a:r>
              <a:rPr lang="en">
                <a:solidFill>
                  <a:srgbClr val="2980B9"/>
                </a:solidFill>
              </a:rPr>
              <a:t> </a:t>
            </a:r>
            <a:r>
              <a:rPr lang="en" u="sng">
                <a:solidFill>
                  <a:srgbClr val="2980B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Hyperopt</a:t>
            </a:r>
            <a:endParaRPr>
              <a:solidFill>
                <a:srgbClr val="2980B9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Space Design</a:t>
            </a:r>
            <a:endParaRPr/>
          </a:p>
        </p:txBody>
      </p:sp>
      <p:sp>
        <p:nvSpPr>
          <p:cNvPr id="1193" name="Google Shape;1193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4" name="Google Shape;1194;p130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Continuous dimensions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Discrete dimensions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Categorical Dimensions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Type of activation functions</a:t>
            </a:r>
            <a:endParaRPr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Type of optimizer</a:t>
            </a:r>
            <a:endParaRPr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Discretized float, ex: learning rate in choices([0.001, 0.01, 0.1])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30"/>
          <p:cNvSpPr txBox="1"/>
          <p:nvPr/>
        </p:nvSpPr>
        <p:spPr>
          <a:xfrm>
            <a:off x="3506425" y="2976050"/>
            <a:ext cx="4888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Don’t!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Handicaps optimizers and may miss optimal values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With Oríon, use instead loguniform(0.001, 0.1, precision=2)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algorithm</a:t>
            </a:r>
            <a:endParaRPr/>
          </a:p>
        </p:txBody>
      </p:sp>
      <p:sp>
        <p:nvSpPr>
          <p:cNvPr id="1201" name="Google Shape;1201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2" name="Google Shape;1202;p131"/>
          <p:cNvSpPr txBox="1"/>
          <p:nvPr/>
        </p:nvSpPr>
        <p:spPr>
          <a:xfrm>
            <a:off x="6754350" y="423300"/>
            <a:ext cx="2266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Designing the search space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Choosing the algorithm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Running the experiment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/>
            </a:pPr>
            <a:r>
              <a:rPr lang="en" sz="900">
                <a:solidFill>
                  <a:srgbClr val="EFEFEF"/>
                </a:solidFill>
              </a:rPr>
              <a:t>Visualizing results</a:t>
            </a:r>
            <a:endParaRPr sz="9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900"/>
              <a:buAutoNum type="arabicPeriod" startAt="5"/>
            </a:pPr>
            <a:r>
              <a:rPr lang="en" sz="900">
                <a:solidFill>
                  <a:srgbClr val="EFEFEF"/>
                </a:solidFill>
              </a:rPr>
              <a:t>Adjust design</a:t>
            </a:r>
            <a:endParaRPr sz="900">
              <a:solidFill>
                <a:srgbClr val="EFEFEF"/>
              </a:solidFill>
            </a:endParaRPr>
          </a:p>
        </p:txBody>
      </p:sp>
      <p:sp>
        <p:nvSpPr>
          <p:cNvPr id="1203" name="Google Shape;1203;p131"/>
          <p:cNvSpPr/>
          <p:nvPr/>
        </p:nvSpPr>
        <p:spPr>
          <a:xfrm>
            <a:off x="7761950" y="164100"/>
            <a:ext cx="1191009" cy="1207402"/>
          </a:xfrm>
          <a:custGeom>
            <a:rect b="b" l="l" r="r" t="t"/>
            <a:pathLst>
              <a:path extrusionOk="0" h="101505" w="96321">
                <a:moveTo>
                  <a:pt x="0" y="21829"/>
                </a:moveTo>
                <a:lnTo>
                  <a:pt x="0" y="0"/>
                </a:lnTo>
                <a:lnTo>
                  <a:pt x="96321" y="0"/>
                </a:lnTo>
                <a:lnTo>
                  <a:pt x="96321" y="101505"/>
                </a:lnTo>
                <a:lnTo>
                  <a:pt x="2183" y="101505"/>
                </a:lnTo>
                <a:lnTo>
                  <a:pt x="2183" y="79676"/>
                </a:ln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budget</a:t>
            </a:r>
            <a:endParaRPr/>
          </a:p>
        </p:txBody>
      </p:sp>
      <p:sp>
        <p:nvSpPr>
          <p:cNvPr id="1209" name="Google Shape;1209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0" name="Google Shape;1210;p132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budget</a:t>
            </a:r>
            <a:endParaRPr/>
          </a:p>
        </p:txBody>
      </p:sp>
      <p:sp>
        <p:nvSpPr>
          <p:cNvPr id="1216" name="Google Shape;1216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7" name="Google Shape;1217;p133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200" y="2190750"/>
            <a:ext cx="457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33"/>
          <p:cNvSpPr txBox="1"/>
          <p:nvPr/>
        </p:nvSpPr>
        <p:spPr>
          <a:xfrm>
            <a:off x="4140775" y="2952750"/>
            <a:ext cx="392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budget</a:t>
            </a:r>
            <a:endParaRPr/>
          </a:p>
        </p:txBody>
      </p:sp>
      <p:sp>
        <p:nvSpPr>
          <p:cNvPr id="1225" name="Google Shape;1225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6" name="Google Shape;1226;p134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7" name="Google Shape;122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75" y="1589825"/>
            <a:ext cx="3244977" cy="216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34"/>
          <p:cNvSpPr txBox="1"/>
          <p:nvPr/>
        </p:nvSpPr>
        <p:spPr>
          <a:xfrm>
            <a:off x="3915675" y="3587175"/>
            <a:ext cx="392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1229" name="Google Shape;1229;p134"/>
          <p:cNvSpPr txBox="1"/>
          <p:nvPr/>
        </p:nvSpPr>
        <p:spPr>
          <a:xfrm>
            <a:off x="5391475" y="2440638"/>
            <a:ext cx="392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budget</a:t>
            </a:r>
            <a:endParaRPr/>
          </a:p>
        </p:txBody>
      </p:sp>
      <p:sp>
        <p:nvSpPr>
          <p:cNvPr id="1235" name="Google Shape;1235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6" name="Google Shape;1236;p135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7" name="Google Shape;1237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025" y="1447588"/>
            <a:ext cx="3961399" cy="26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35"/>
          <p:cNvSpPr txBox="1"/>
          <p:nvPr/>
        </p:nvSpPr>
        <p:spPr>
          <a:xfrm>
            <a:off x="3567800" y="3457550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1239" name="Google Shape;1239;p135"/>
          <p:cNvSpPr txBox="1"/>
          <p:nvPr/>
        </p:nvSpPr>
        <p:spPr>
          <a:xfrm>
            <a:off x="4804850" y="3316625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1240" name="Google Shape;1240;p135"/>
          <p:cNvSpPr txBox="1"/>
          <p:nvPr/>
        </p:nvSpPr>
        <p:spPr>
          <a:xfrm>
            <a:off x="5148250" y="2340900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budget</a:t>
            </a:r>
            <a:endParaRPr/>
          </a:p>
        </p:txBody>
      </p:sp>
      <p:sp>
        <p:nvSpPr>
          <p:cNvPr id="1246" name="Google Shape;1246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7" name="Google Shape;1247;p136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8" name="Google Shape;1248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025" y="1447588"/>
            <a:ext cx="3961399" cy="26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36"/>
          <p:cNvSpPr txBox="1"/>
          <p:nvPr/>
        </p:nvSpPr>
        <p:spPr>
          <a:xfrm>
            <a:off x="3567800" y="3457550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1250" name="Google Shape;1250;p136"/>
          <p:cNvSpPr txBox="1"/>
          <p:nvPr/>
        </p:nvSpPr>
        <p:spPr>
          <a:xfrm>
            <a:off x="4804850" y="3316625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1251" name="Google Shape;1251;p136"/>
          <p:cNvSpPr txBox="1"/>
          <p:nvPr/>
        </p:nvSpPr>
        <p:spPr>
          <a:xfrm>
            <a:off x="5148250" y="2340900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1252" name="Google Shape;1252;p136"/>
          <p:cNvSpPr txBox="1"/>
          <p:nvPr/>
        </p:nvSpPr>
        <p:spPr>
          <a:xfrm>
            <a:off x="484400" y="2426225"/>
            <a:ext cx="249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~ 5 ^ dimensions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6"/>
          <p:cNvPicPr preferRelativeResize="0"/>
          <p:nvPr/>
        </p:nvPicPr>
        <p:blipFill rotWithShape="1">
          <a:blip r:embed="rId3">
            <a:alphaModFix/>
          </a:blip>
          <a:srcRect b="22329" l="0" r="0" t="4410"/>
          <a:stretch/>
        </p:blipFill>
        <p:spPr>
          <a:xfrm>
            <a:off x="485700" y="1197275"/>
            <a:ext cx="6670150" cy="27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/>
              <a:t>‹#›</a:t>
            </a:fld>
            <a:endParaRPr b="0" sz="1000"/>
          </a:p>
        </p:txBody>
      </p:sp>
      <p:sp>
        <p:nvSpPr>
          <p:cNvPr id="382" name="Google Shape;38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the sources of variance</a:t>
            </a:r>
            <a:endParaRPr/>
          </a:p>
        </p:txBody>
      </p:sp>
      <p:sp>
        <p:nvSpPr>
          <p:cNvPr id="383" name="Google Shape;383;p56"/>
          <p:cNvSpPr txBox="1"/>
          <p:nvPr/>
        </p:nvSpPr>
        <p:spPr>
          <a:xfrm>
            <a:off x="1571425" y="4475125"/>
            <a:ext cx="5268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2"/>
                </a:solidFill>
              </a:rPr>
              <a:t>Bouthillier et al. "Accounting for variance in machine learning benchmarks." Proceedings of Machine Learning and Systems 3 (2021): 747-769.</a:t>
            </a:r>
            <a:endParaRPr i="1" sz="1200">
              <a:solidFill>
                <a:schemeClr val="dk2"/>
              </a:solidFill>
            </a:endParaRPr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90587"/>
          <a:stretch/>
        </p:blipFill>
        <p:spPr>
          <a:xfrm>
            <a:off x="485700" y="3883575"/>
            <a:ext cx="6670150" cy="3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budget</a:t>
            </a:r>
            <a:endParaRPr/>
          </a:p>
        </p:txBody>
      </p:sp>
      <p:sp>
        <p:nvSpPr>
          <p:cNvPr id="1258" name="Google Shape;1258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9" name="Google Shape;1259;p137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0" name="Google Shape;1260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025" y="1447588"/>
            <a:ext cx="3961399" cy="26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37"/>
          <p:cNvSpPr txBox="1"/>
          <p:nvPr/>
        </p:nvSpPr>
        <p:spPr>
          <a:xfrm>
            <a:off x="3567800" y="3457550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1262" name="Google Shape;1262;p137"/>
          <p:cNvSpPr txBox="1"/>
          <p:nvPr/>
        </p:nvSpPr>
        <p:spPr>
          <a:xfrm>
            <a:off x="4804850" y="3316625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1263" name="Google Shape;1263;p137"/>
          <p:cNvSpPr txBox="1"/>
          <p:nvPr/>
        </p:nvSpPr>
        <p:spPr>
          <a:xfrm>
            <a:off x="5148250" y="2340900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1264" name="Google Shape;1264;p137"/>
          <p:cNvSpPr txBox="1"/>
          <p:nvPr/>
        </p:nvSpPr>
        <p:spPr>
          <a:xfrm>
            <a:off x="484400" y="2426225"/>
            <a:ext cx="3233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~ 5 ^ dimensions…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 it’s more complicated...</a:t>
            </a:r>
            <a:endParaRPr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budget</a:t>
            </a:r>
            <a:endParaRPr/>
          </a:p>
        </p:txBody>
      </p:sp>
      <p:sp>
        <p:nvSpPr>
          <p:cNvPr id="1270" name="Google Shape;1270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1" name="Google Shape;1271;p138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2" name="Google Shape;127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025" y="1447588"/>
            <a:ext cx="3961399" cy="26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38"/>
          <p:cNvSpPr txBox="1"/>
          <p:nvPr/>
        </p:nvSpPr>
        <p:spPr>
          <a:xfrm>
            <a:off x="3567800" y="3457550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1274" name="Google Shape;1274;p138"/>
          <p:cNvSpPr txBox="1"/>
          <p:nvPr/>
        </p:nvSpPr>
        <p:spPr>
          <a:xfrm>
            <a:off x="4804850" y="3316625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1275" name="Google Shape;1275;p138"/>
          <p:cNvSpPr txBox="1"/>
          <p:nvPr/>
        </p:nvSpPr>
        <p:spPr>
          <a:xfrm>
            <a:off x="5148250" y="2340900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1276" name="Google Shape;1276;p138"/>
          <p:cNvSpPr txBox="1"/>
          <p:nvPr/>
        </p:nvSpPr>
        <p:spPr>
          <a:xfrm>
            <a:off x="484400" y="2426225"/>
            <a:ext cx="3233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~ 5 ^ dimensions…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 it’s more complicated...</a:t>
            </a:r>
            <a:endParaRPr sz="2200"/>
          </a:p>
        </p:txBody>
      </p:sp>
      <p:pic>
        <p:nvPicPr>
          <p:cNvPr id="1277" name="Google Shape;1277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400" y="1864826"/>
            <a:ext cx="2588250" cy="19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38"/>
          <p:cNvSpPr txBox="1"/>
          <p:nvPr/>
        </p:nvSpPr>
        <p:spPr>
          <a:xfrm>
            <a:off x="3977000" y="3965525"/>
            <a:ext cx="392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Easy!</a:t>
            </a:r>
            <a:endParaRPr sz="18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budget</a:t>
            </a:r>
            <a:endParaRPr/>
          </a:p>
        </p:txBody>
      </p:sp>
      <p:sp>
        <p:nvSpPr>
          <p:cNvPr id="1284" name="Google Shape;1284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5" name="Google Shape;1285;p139"/>
          <p:cNvSpPr txBox="1"/>
          <p:nvPr>
            <p:ph idx="1" type="body"/>
          </p:nvPr>
        </p:nvSpPr>
        <p:spPr>
          <a:xfrm>
            <a:off x="376575" y="105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6" name="Google Shape;128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025" y="1447588"/>
            <a:ext cx="3961399" cy="26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39"/>
          <p:cNvSpPr txBox="1"/>
          <p:nvPr/>
        </p:nvSpPr>
        <p:spPr>
          <a:xfrm>
            <a:off x="3567800" y="3457550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1288" name="Google Shape;1288;p139"/>
          <p:cNvSpPr txBox="1"/>
          <p:nvPr/>
        </p:nvSpPr>
        <p:spPr>
          <a:xfrm>
            <a:off x="4804850" y="3316625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1289" name="Google Shape;1289;p139"/>
          <p:cNvSpPr txBox="1"/>
          <p:nvPr/>
        </p:nvSpPr>
        <p:spPr>
          <a:xfrm>
            <a:off x="5148250" y="2340900"/>
            <a:ext cx="4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1290" name="Google Shape;1290;p139"/>
          <p:cNvSpPr txBox="1"/>
          <p:nvPr/>
        </p:nvSpPr>
        <p:spPr>
          <a:xfrm>
            <a:off x="484400" y="2426225"/>
            <a:ext cx="3233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~ 5 ^ dimensions…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 it’s more complicated...</a:t>
            </a:r>
            <a:endParaRPr sz="2200"/>
          </a:p>
        </p:txBody>
      </p:sp>
      <p:pic>
        <p:nvPicPr>
          <p:cNvPr id="1291" name="Google Shape;129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400" y="1864826"/>
            <a:ext cx="2588250" cy="19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9"/>
          <p:cNvSpPr txBox="1"/>
          <p:nvPr/>
        </p:nvSpPr>
        <p:spPr>
          <a:xfrm>
            <a:off x="3977000" y="3965525"/>
            <a:ext cx="392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Easy!                                        Hard!</a:t>
            </a:r>
            <a:endParaRPr sz="1800"/>
          </a:p>
        </p:txBody>
      </p:sp>
      <p:pic>
        <p:nvPicPr>
          <p:cNvPr id="1293" name="Google Shape;1293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524" y="1811299"/>
            <a:ext cx="2551352" cy="19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HPO algorithm</a:t>
            </a:r>
            <a:endParaRPr/>
          </a:p>
        </p:txBody>
      </p:sp>
      <p:sp>
        <p:nvSpPr>
          <p:cNvPr id="1299" name="Google Shape;1299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0" name="Google Shape;1300;p140"/>
          <p:cNvPicPr preferRelativeResize="0"/>
          <p:nvPr/>
        </p:nvPicPr>
        <p:blipFill rotWithShape="1">
          <a:blip r:embed="rId3">
            <a:alphaModFix/>
          </a:blip>
          <a:srcRect b="8340" l="0" r="0" t="0"/>
          <a:stretch/>
        </p:blipFill>
        <p:spPr>
          <a:xfrm>
            <a:off x="424300" y="1722930"/>
            <a:ext cx="1123250" cy="101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40"/>
          <p:cNvSpPr txBox="1"/>
          <p:nvPr/>
        </p:nvSpPr>
        <p:spPr>
          <a:xfrm>
            <a:off x="1745200" y="1715325"/>
            <a:ext cx="4632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 silver bullet!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Just general rule of thumbs.</a:t>
            </a:r>
            <a:endParaRPr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41"/>
          <p:cNvSpPr/>
          <p:nvPr/>
        </p:nvSpPr>
        <p:spPr>
          <a:xfrm>
            <a:off x="132775" y="1322208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HPO algorithm</a:t>
            </a:r>
            <a:endParaRPr/>
          </a:p>
        </p:txBody>
      </p:sp>
      <p:sp>
        <p:nvSpPr>
          <p:cNvPr id="1308" name="Google Shape;1308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9" name="Google Shape;1309;p141"/>
          <p:cNvSpPr txBox="1"/>
          <p:nvPr>
            <p:ph idx="1" type="body"/>
          </p:nvPr>
        </p:nvSpPr>
        <p:spPr>
          <a:xfrm>
            <a:off x="13617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          How many dimensions?</a:t>
            </a:r>
            <a:endParaRPr/>
          </a:p>
        </p:txBody>
      </p:sp>
      <p:sp>
        <p:nvSpPr>
          <p:cNvPr id="1310" name="Google Shape;1310;p141"/>
          <p:cNvSpPr txBox="1"/>
          <p:nvPr/>
        </p:nvSpPr>
        <p:spPr>
          <a:xfrm>
            <a:off x="136175" y="3686575"/>
            <a:ext cx="295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Search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Search                                                                       </a:t>
            </a:r>
            <a:endParaRPr/>
          </a:p>
        </p:txBody>
      </p:sp>
      <p:cxnSp>
        <p:nvCxnSpPr>
          <p:cNvPr id="1311" name="Google Shape;1311;p141"/>
          <p:cNvCxnSpPr/>
          <p:nvPr/>
        </p:nvCxnSpPr>
        <p:spPr>
          <a:xfrm>
            <a:off x="356875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2" name="Google Shape;1312;p141"/>
          <p:cNvSpPr/>
          <p:nvPr/>
        </p:nvSpPr>
        <p:spPr>
          <a:xfrm>
            <a:off x="843450" y="268902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3" name="Google Shape;1313;p141"/>
          <p:cNvCxnSpPr/>
          <p:nvPr/>
        </p:nvCxnSpPr>
        <p:spPr>
          <a:xfrm flipH="1">
            <a:off x="356875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4" name="Google Shape;1314;p141"/>
          <p:cNvSpPr/>
          <p:nvPr/>
        </p:nvSpPr>
        <p:spPr>
          <a:xfrm>
            <a:off x="184375" y="310857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41"/>
          <p:cNvSpPr txBox="1"/>
          <p:nvPr/>
        </p:nvSpPr>
        <p:spPr>
          <a:xfrm>
            <a:off x="136175" y="2607700"/>
            <a:ext cx="147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&gt; 2               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3                                                                                           </a:t>
            </a:r>
            <a:endParaRPr/>
          </a:p>
        </p:txBody>
      </p:sp>
      <p:pic>
        <p:nvPicPr>
          <p:cNvPr id="1316" name="Google Shape;131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975" y="1558725"/>
            <a:ext cx="3826125" cy="18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41"/>
          <p:cNvSpPr txBox="1"/>
          <p:nvPr/>
        </p:nvSpPr>
        <p:spPr>
          <a:xfrm>
            <a:off x="4284800" y="3439000"/>
            <a:ext cx="239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bergstra et al (2012)</a:t>
            </a:r>
            <a:endParaRPr sz="10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2"/>
          <p:cNvSpPr/>
          <p:nvPr/>
        </p:nvSpPr>
        <p:spPr>
          <a:xfrm>
            <a:off x="16130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42"/>
          <p:cNvSpPr/>
          <p:nvPr/>
        </p:nvSpPr>
        <p:spPr>
          <a:xfrm>
            <a:off x="132775" y="1322208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HPO algorithm</a:t>
            </a:r>
            <a:endParaRPr/>
          </a:p>
        </p:txBody>
      </p:sp>
      <p:sp>
        <p:nvSpPr>
          <p:cNvPr id="1325" name="Google Shape;1325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6" name="Google Shape;1326;p142"/>
          <p:cNvSpPr txBox="1"/>
          <p:nvPr>
            <p:ph idx="1" type="body"/>
          </p:nvPr>
        </p:nvSpPr>
        <p:spPr>
          <a:xfrm>
            <a:off x="13617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          How many dimensions?</a:t>
            </a:r>
            <a:endParaRPr/>
          </a:p>
        </p:txBody>
      </p:sp>
      <p:sp>
        <p:nvSpPr>
          <p:cNvPr id="1327" name="Google Shape;1327;p142"/>
          <p:cNvSpPr txBox="1"/>
          <p:nvPr/>
        </p:nvSpPr>
        <p:spPr>
          <a:xfrm>
            <a:off x="136175" y="3686575"/>
            <a:ext cx="295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Search          Random Search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Search                                                                       </a:t>
            </a:r>
            <a:endParaRPr/>
          </a:p>
        </p:txBody>
      </p:sp>
      <p:cxnSp>
        <p:nvCxnSpPr>
          <p:cNvPr id="1328" name="Google Shape;1328;p142"/>
          <p:cNvCxnSpPr/>
          <p:nvPr/>
        </p:nvCxnSpPr>
        <p:spPr>
          <a:xfrm>
            <a:off x="356875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9" name="Google Shape;1329;p142"/>
          <p:cNvSpPr/>
          <p:nvPr/>
        </p:nvSpPr>
        <p:spPr>
          <a:xfrm>
            <a:off x="843450" y="268902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0" name="Google Shape;1330;p142"/>
          <p:cNvCxnSpPr/>
          <p:nvPr/>
        </p:nvCxnSpPr>
        <p:spPr>
          <a:xfrm flipH="1">
            <a:off x="356875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1" name="Google Shape;1331;p142"/>
          <p:cNvCxnSpPr/>
          <p:nvPr/>
        </p:nvCxnSpPr>
        <p:spPr>
          <a:xfrm>
            <a:off x="1852300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2" name="Google Shape;1332;p142"/>
          <p:cNvCxnSpPr/>
          <p:nvPr/>
        </p:nvCxnSpPr>
        <p:spPr>
          <a:xfrm flipH="1">
            <a:off x="18523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3" name="Google Shape;1333;p142"/>
          <p:cNvSpPr/>
          <p:nvPr/>
        </p:nvSpPr>
        <p:spPr>
          <a:xfrm>
            <a:off x="184375" y="310857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42"/>
          <p:cNvSpPr/>
          <p:nvPr/>
        </p:nvSpPr>
        <p:spPr>
          <a:xfrm>
            <a:off x="1722500" y="310857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42"/>
          <p:cNvSpPr/>
          <p:nvPr/>
        </p:nvSpPr>
        <p:spPr>
          <a:xfrm>
            <a:off x="2250500" y="268902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42"/>
          <p:cNvSpPr txBox="1"/>
          <p:nvPr>
            <p:ph idx="1" type="body"/>
          </p:nvPr>
        </p:nvSpPr>
        <p:spPr>
          <a:xfrm>
            <a:off x="1614725" y="1322200"/>
            <a:ext cx="15753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         Computation time per trial</a:t>
            </a:r>
            <a:endParaRPr/>
          </a:p>
        </p:txBody>
      </p:sp>
      <p:sp>
        <p:nvSpPr>
          <p:cNvPr id="1337" name="Google Shape;1337;p142"/>
          <p:cNvSpPr txBox="1"/>
          <p:nvPr/>
        </p:nvSpPr>
        <p:spPr>
          <a:xfrm>
            <a:off x="136175" y="2607700"/>
            <a:ext cx="291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&gt; 2                        &gt; 5m                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3                          &lt; 1m                                                                  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2" name="Google Shape;1342;p143"/>
          <p:cNvCxnSpPr/>
          <p:nvPr/>
        </p:nvCxnSpPr>
        <p:spPr>
          <a:xfrm flipH="1">
            <a:off x="33382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3" name="Google Shape;1343;p143"/>
          <p:cNvSpPr/>
          <p:nvPr/>
        </p:nvSpPr>
        <p:spPr>
          <a:xfrm>
            <a:off x="30933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43"/>
          <p:cNvSpPr/>
          <p:nvPr/>
        </p:nvSpPr>
        <p:spPr>
          <a:xfrm>
            <a:off x="3172850" y="312382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43"/>
          <p:cNvSpPr/>
          <p:nvPr/>
        </p:nvSpPr>
        <p:spPr>
          <a:xfrm>
            <a:off x="16130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43"/>
          <p:cNvSpPr/>
          <p:nvPr/>
        </p:nvSpPr>
        <p:spPr>
          <a:xfrm>
            <a:off x="132775" y="1322208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</a:t>
            </a:r>
            <a:r>
              <a:rPr lang="en"/>
              <a:t>HPO </a:t>
            </a:r>
            <a:r>
              <a:rPr lang="en"/>
              <a:t>algorithm</a:t>
            </a:r>
            <a:endParaRPr/>
          </a:p>
        </p:txBody>
      </p:sp>
      <p:sp>
        <p:nvSpPr>
          <p:cNvPr id="1348" name="Google Shape;1348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9" name="Google Shape;1349;p143"/>
          <p:cNvSpPr txBox="1"/>
          <p:nvPr>
            <p:ph idx="1" type="body"/>
          </p:nvPr>
        </p:nvSpPr>
        <p:spPr>
          <a:xfrm>
            <a:off x="13617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          How many dimensions?</a:t>
            </a:r>
            <a:endParaRPr/>
          </a:p>
        </p:txBody>
      </p:sp>
      <p:cxnSp>
        <p:nvCxnSpPr>
          <p:cNvPr id="1350" name="Google Shape;1350;p143"/>
          <p:cNvCxnSpPr/>
          <p:nvPr/>
        </p:nvCxnSpPr>
        <p:spPr>
          <a:xfrm>
            <a:off x="356875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1" name="Google Shape;1351;p143"/>
          <p:cNvSpPr/>
          <p:nvPr/>
        </p:nvSpPr>
        <p:spPr>
          <a:xfrm>
            <a:off x="843450" y="268902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2" name="Google Shape;1352;p143"/>
          <p:cNvCxnSpPr/>
          <p:nvPr/>
        </p:nvCxnSpPr>
        <p:spPr>
          <a:xfrm flipH="1">
            <a:off x="356875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3" name="Google Shape;1353;p143"/>
          <p:cNvCxnSpPr/>
          <p:nvPr/>
        </p:nvCxnSpPr>
        <p:spPr>
          <a:xfrm>
            <a:off x="1852300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4" name="Google Shape;1354;p143"/>
          <p:cNvCxnSpPr/>
          <p:nvPr/>
        </p:nvCxnSpPr>
        <p:spPr>
          <a:xfrm>
            <a:off x="3347725" y="28169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5" name="Google Shape;1355;p143"/>
          <p:cNvCxnSpPr/>
          <p:nvPr/>
        </p:nvCxnSpPr>
        <p:spPr>
          <a:xfrm flipH="1">
            <a:off x="18523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6" name="Google Shape;1356;p143"/>
          <p:cNvSpPr/>
          <p:nvPr/>
        </p:nvSpPr>
        <p:spPr>
          <a:xfrm>
            <a:off x="184375" y="310857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43"/>
          <p:cNvSpPr/>
          <p:nvPr/>
        </p:nvSpPr>
        <p:spPr>
          <a:xfrm>
            <a:off x="1722500" y="310857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43"/>
          <p:cNvSpPr/>
          <p:nvPr/>
        </p:nvSpPr>
        <p:spPr>
          <a:xfrm>
            <a:off x="2250500" y="268902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43"/>
          <p:cNvSpPr/>
          <p:nvPr/>
        </p:nvSpPr>
        <p:spPr>
          <a:xfrm>
            <a:off x="3723736" y="2689013"/>
            <a:ext cx="3741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43"/>
          <p:cNvSpPr txBox="1"/>
          <p:nvPr>
            <p:ph idx="1" type="body"/>
          </p:nvPr>
        </p:nvSpPr>
        <p:spPr>
          <a:xfrm>
            <a:off x="1614725" y="1322200"/>
            <a:ext cx="15753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         Computation time per trial</a:t>
            </a:r>
            <a:endParaRPr/>
          </a:p>
        </p:txBody>
      </p:sp>
      <p:sp>
        <p:nvSpPr>
          <p:cNvPr id="1361" name="Google Shape;1361;p143"/>
          <p:cNvSpPr txBox="1"/>
          <p:nvPr>
            <p:ph idx="1" type="body"/>
          </p:nvPr>
        </p:nvSpPr>
        <p:spPr>
          <a:xfrm>
            <a:off x="3095025" y="1322200"/>
            <a:ext cx="16980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3.               Unstable training</a:t>
            </a:r>
            <a:endParaRPr/>
          </a:p>
        </p:txBody>
      </p:sp>
      <p:sp>
        <p:nvSpPr>
          <p:cNvPr id="1362" name="Google Shape;1362;p143"/>
          <p:cNvSpPr txBox="1"/>
          <p:nvPr/>
        </p:nvSpPr>
        <p:spPr>
          <a:xfrm>
            <a:off x="136175" y="3686575"/>
            <a:ext cx="55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Grid Search          Random Search    PBT (Jaderberg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Random Search                                           et al 2017)      </a:t>
            </a:r>
            <a:endParaRPr/>
          </a:p>
        </p:txBody>
      </p:sp>
      <p:sp>
        <p:nvSpPr>
          <p:cNvPr id="1363" name="Google Shape;1363;p143"/>
          <p:cNvSpPr txBox="1"/>
          <p:nvPr/>
        </p:nvSpPr>
        <p:spPr>
          <a:xfrm>
            <a:off x="136175" y="2607700"/>
            <a:ext cx="435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&gt; 2                        &gt; 5m                      no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3                          &lt; 1m                      yes                                             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8" name="Google Shape;1368;p144"/>
          <p:cNvCxnSpPr/>
          <p:nvPr/>
        </p:nvCxnSpPr>
        <p:spPr>
          <a:xfrm flipH="1">
            <a:off x="33382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9" name="Google Shape;1369;p144"/>
          <p:cNvSpPr/>
          <p:nvPr/>
        </p:nvSpPr>
        <p:spPr>
          <a:xfrm>
            <a:off x="30933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44"/>
          <p:cNvSpPr/>
          <p:nvPr/>
        </p:nvSpPr>
        <p:spPr>
          <a:xfrm>
            <a:off x="3172850" y="312382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44"/>
          <p:cNvSpPr/>
          <p:nvPr/>
        </p:nvSpPr>
        <p:spPr>
          <a:xfrm>
            <a:off x="16130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44"/>
          <p:cNvSpPr/>
          <p:nvPr/>
        </p:nvSpPr>
        <p:spPr>
          <a:xfrm>
            <a:off x="132775" y="1322208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</a:t>
            </a:r>
            <a:r>
              <a:rPr lang="en"/>
              <a:t>HPO </a:t>
            </a:r>
            <a:r>
              <a:rPr lang="en"/>
              <a:t>algorithm</a:t>
            </a:r>
            <a:endParaRPr/>
          </a:p>
        </p:txBody>
      </p:sp>
      <p:sp>
        <p:nvSpPr>
          <p:cNvPr id="1374" name="Google Shape;1374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5" name="Google Shape;1375;p144"/>
          <p:cNvSpPr txBox="1"/>
          <p:nvPr>
            <p:ph idx="1" type="body"/>
          </p:nvPr>
        </p:nvSpPr>
        <p:spPr>
          <a:xfrm>
            <a:off x="13617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          How many dimensions?</a:t>
            </a:r>
            <a:endParaRPr/>
          </a:p>
        </p:txBody>
      </p:sp>
      <p:cxnSp>
        <p:nvCxnSpPr>
          <p:cNvPr id="1376" name="Google Shape;1376;p144"/>
          <p:cNvCxnSpPr/>
          <p:nvPr/>
        </p:nvCxnSpPr>
        <p:spPr>
          <a:xfrm>
            <a:off x="356875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7" name="Google Shape;1377;p144"/>
          <p:cNvSpPr/>
          <p:nvPr/>
        </p:nvSpPr>
        <p:spPr>
          <a:xfrm>
            <a:off x="843450" y="268902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8" name="Google Shape;1378;p144"/>
          <p:cNvCxnSpPr/>
          <p:nvPr/>
        </p:nvCxnSpPr>
        <p:spPr>
          <a:xfrm flipH="1">
            <a:off x="356875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9" name="Google Shape;1379;p144"/>
          <p:cNvCxnSpPr/>
          <p:nvPr/>
        </p:nvCxnSpPr>
        <p:spPr>
          <a:xfrm>
            <a:off x="1852300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0" name="Google Shape;1380;p144"/>
          <p:cNvCxnSpPr/>
          <p:nvPr/>
        </p:nvCxnSpPr>
        <p:spPr>
          <a:xfrm>
            <a:off x="3347725" y="28169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1" name="Google Shape;1381;p144"/>
          <p:cNvCxnSpPr/>
          <p:nvPr/>
        </p:nvCxnSpPr>
        <p:spPr>
          <a:xfrm flipH="1">
            <a:off x="18523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2" name="Google Shape;1382;p144"/>
          <p:cNvSpPr/>
          <p:nvPr/>
        </p:nvSpPr>
        <p:spPr>
          <a:xfrm>
            <a:off x="184375" y="310857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44"/>
          <p:cNvSpPr/>
          <p:nvPr/>
        </p:nvSpPr>
        <p:spPr>
          <a:xfrm>
            <a:off x="1722500" y="310857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44"/>
          <p:cNvSpPr/>
          <p:nvPr/>
        </p:nvSpPr>
        <p:spPr>
          <a:xfrm>
            <a:off x="2250500" y="268902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44"/>
          <p:cNvSpPr/>
          <p:nvPr/>
        </p:nvSpPr>
        <p:spPr>
          <a:xfrm>
            <a:off x="3723736" y="2689013"/>
            <a:ext cx="3741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44"/>
          <p:cNvSpPr txBox="1"/>
          <p:nvPr>
            <p:ph idx="1" type="body"/>
          </p:nvPr>
        </p:nvSpPr>
        <p:spPr>
          <a:xfrm>
            <a:off x="1614725" y="1322200"/>
            <a:ext cx="15753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         Computation time per trial</a:t>
            </a:r>
            <a:endParaRPr/>
          </a:p>
        </p:txBody>
      </p:sp>
      <p:sp>
        <p:nvSpPr>
          <p:cNvPr id="1387" name="Google Shape;1387;p144"/>
          <p:cNvSpPr txBox="1"/>
          <p:nvPr>
            <p:ph idx="1" type="body"/>
          </p:nvPr>
        </p:nvSpPr>
        <p:spPr>
          <a:xfrm>
            <a:off x="3095025" y="1322200"/>
            <a:ext cx="16980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3.               Unstable training</a:t>
            </a:r>
            <a:endParaRPr/>
          </a:p>
        </p:txBody>
      </p:sp>
      <p:sp>
        <p:nvSpPr>
          <p:cNvPr id="1388" name="Google Shape;1388;p144"/>
          <p:cNvSpPr txBox="1"/>
          <p:nvPr/>
        </p:nvSpPr>
        <p:spPr>
          <a:xfrm>
            <a:off x="136175" y="3686575"/>
            <a:ext cx="55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Grid Search          Random Search    PBT (Jaderberg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Random Search                                           et al 2017)      </a:t>
            </a:r>
            <a:endParaRPr/>
          </a:p>
        </p:txBody>
      </p:sp>
      <p:sp>
        <p:nvSpPr>
          <p:cNvPr id="1389" name="Google Shape;1389;p144"/>
          <p:cNvSpPr txBox="1"/>
          <p:nvPr/>
        </p:nvSpPr>
        <p:spPr>
          <a:xfrm>
            <a:off x="136175" y="2607700"/>
            <a:ext cx="435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&gt; 2                        &gt; 5m                      no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3                          &lt; 1m                      yes                                             </a:t>
            </a:r>
            <a:endParaRPr/>
          </a:p>
        </p:txBody>
      </p:sp>
      <p:pic>
        <p:nvPicPr>
          <p:cNvPr id="1390" name="Google Shape;139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625" y="1636600"/>
            <a:ext cx="3152067" cy="23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44"/>
          <p:cNvSpPr txBox="1"/>
          <p:nvPr/>
        </p:nvSpPr>
        <p:spPr>
          <a:xfrm>
            <a:off x="6373150" y="3770225"/>
            <a:ext cx="281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machinelearningmastery.com</a:t>
            </a:r>
            <a:endParaRPr sz="8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6" name="Google Shape;1396;p145"/>
          <p:cNvCxnSpPr/>
          <p:nvPr/>
        </p:nvCxnSpPr>
        <p:spPr>
          <a:xfrm flipH="1">
            <a:off x="33382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7" name="Google Shape;1397;p145"/>
          <p:cNvSpPr/>
          <p:nvPr/>
        </p:nvSpPr>
        <p:spPr>
          <a:xfrm>
            <a:off x="30933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45"/>
          <p:cNvSpPr/>
          <p:nvPr/>
        </p:nvSpPr>
        <p:spPr>
          <a:xfrm>
            <a:off x="3172850" y="312382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45"/>
          <p:cNvSpPr/>
          <p:nvPr/>
        </p:nvSpPr>
        <p:spPr>
          <a:xfrm>
            <a:off x="16130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45"/>
          <p:cNvSpPr/>
          <p:nvPr/>
        </p:nvSpPr>
        <p:spPr>
          <a:xfrm>
            <a:off x="132775" y="1322208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HPO algorithm</a:t>
            </a:r>
            <a:endParaRPr/>
          </a:p>
        </p:txBody>
      </p:sp>
      <p:sp>
        <p:nvSpPr>
          <p:cNvPr id="1402" name="Google Shape;1402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3" name="Google Shape;1403;p145"/>
          <p:cNvSpPr txBox="1"/>
          <p:nvPr>
            <p:ph idx="1" type="body"/>
          </p:nvPr>
        </p:nvSpPr>
        <p:spPr>
          <a:xfrm>
            <a:off x="13617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          How many dimensions?</a:t>
            </a:r>
            <a:endParaRPr/>
          </a:p>
        </p:txBody>
      </p:sp>
      <p:cxnSp>
        <p:nvCxnSpPr>
          <p:cNvPr id="1404" name="Google Shape;1404;p145"/>
          <p:cNvCxnSpPr/>
          <p:nvPr/>
        </p:nvCxnSpPr>
        <p:spPr>
          <a:xfrm>
            <a:off x="356875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5" name="Google Shape;1405;p145"/>
          <p:cNvSpPr/>
          <p:nvPr/>
        </p:nvSpPr>
        <p:spPr>
          <a:xfrm>
            <a:off x="843450" y="268902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6" name="Google Shape;1406;p145"/>
          <p:cNvCxnSpPr/>
          <p:nvPr/>
        </p:nvCxnSpPr>
        <p:spPr>
          <a:xfrm flipH="1">
            <a:off x="356875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7" name="Google Shape;1407;p145"/>
          <p:cNvCxnSpPr/>
          <p:nvPr/>
        </p:nvCxnSpPr>
        <p:spPr>
          <a:xfrm>
            <a:off x="1852300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8" name="Google Shape;1408;p145"/>
          <p:cNvCxnSpPr/>
          <p:nvPr/>
        </p:nvCxnSpPr>
        <p:spPr>
          <a:xfrm>
            <a:off x="3347725" y="28169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9" name="Google Shape;1409;p145"/>
          <p:cNvCxnSpPr/>
          <p:nvPr/>
        </p:nvCxnSpPr>
        <p:spPr>
          <a:xfrm flipH="1">
            <a:off x="18523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0" name="Google Shape;1410;p145"/>
          <p:cNvSpPr/>
          <p:nvPr/>
        </p:nvSpPr>
        <p:spPr>
          <a:xfrm>
            <a:off x="184375" y="310857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45"/>
          <p:cNvSpPr/>
          <p:nvPr/>
        </p:nvSpPr>
        <p:spPr>
          <a:xfrm>
            <a:off x="1722500" y="310857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45"/>
          <p:cNvSpPr/>
          <p:nvPr/>
        </p:nvSpPr>
        <p:spPr>
          <a:xfrm>
            <a:off x="2250500" y="268902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45"/>
          <p:cNvSpPr/>
          <p:nvPr/>
        </p:nvSpPr>
        <p:spPr>
          <a:xfrm>
            <a:off x="3723736" y="2689013"/>
            <a:ext cx="3741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45"/>
          <p:cNvSpPr txBox="1"/>
          <p:nvPr>
            <p:ph idx="1" type="body"/>
          </p:nvPr>
        </p:nvSpPr>
        <p:spPr>
          <a:xfrm>
            <a:off x="1614725" y="1322200"/>
            <a:ext cx="15753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         Computation time per trial</a:t>
            </a:r>
            <a:endParaRPr/>
          </a:p>
        </p:txBody>
      </p:sp>
      <p:sp>
        <p:nvSpPr>
          <p:cNvPr id="1415" name="Google Shape;1415;p145"/>
          <p:cNvSpPr txBox="1"/>
          <p:nvPr>
            <p:ph idx="1" type="body"/>
          </p:nvPr>
        </p:nvSpPr>
        <p:spPr>
          <a:xfrm>
            <a:off x="3095025" y="1322200"/>
            <a:ext cx="16980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3.               Unstable training</a:t>
            </a:r>
            <a:endParaRPr/>
          </a:p>
        </p:txBody>
      </p:sp>
      <p:sp>
        <p:nvSpPr>
          <p:cNvPr id="1416" name="Google Shape;1416;p145"/>
          <p:cNvSpPr txBox="1"/>
          <p:nvPr/>
        </p:nvSpPr>
        <p:spPr>
          <a:xfrm>
            <a:off x="136175" y="3686575"/>
            <a:ext cx="55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Grid Search          Random Search    PBT (Jaderberg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Random Search                                           et al 2017)      </a:t>
            </a:r>
            <a:endParaRPr/>
          </a:p>
        </p:txBody>
      </p:sp>
      <p:sp>
        <p:nvSpPr>
          <p:cNvPr id="1417" name="Google Shape;1417;p145"/>
          <p:cNvSpPr txBox="1"/>
          <p:nvPr/>
        </p:nvSpPr>
        <p:spPr>
          <a:xfrm>
            <a:off x="136175" y="2607700"/>
            <a:ext cx="435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&gt; 2                        &gt; 5m                      no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3                          &lt; 1m                      yes                                             </a:t>
            </a:r>
            <a:endParaRPr/>
          </a:p>
        </p:txBody>
      </p:sp>
      <p:sp>
        <p:nvSpPr>
          <p:cNvPr id="1418" name="Google Shape;1418;p145"/>
          <p:cNvSpPr txBox="1"/>
          <p:nvPr/>
        </p:nvSpPr>
        <p:spPr>
          <a:xfrm>
            <a:off x="4946013" y="3686575"/>
            <a:ext cx="36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https://www.deepmind.com/blog/population-based-training-of-neural-networks</a:t>
            </a:r>
            <a:endParaRPr sz="800"/>
          </a:p>
        </p:txBody>
      </p:sp>
      <p:pic>
        <p:nvPicPr>
          <p:cNvPr id="1419" name="Google Shape;141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800" y="1441100"/>
            <a:ext cx="3798417" cy="23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46"/>
          <p:cNvSpPr/>
          <p:nvPr/>
        </p:nvSpPr>
        <p:spPr>
          <a:xfrm>
            <a:off x="45736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5" name="Google Shape;1425;p146"/>
          <p:cNvCxnSpPr/>
          <p:nvPr/>
        </p:nvCxnSpPr>
        <p:spPr>
          <a:xfrm>
            <a:off x="4843150" y="28169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6" name="Google Shape;1426;p146"/>
          <p:cNvSpPr/>
          <p:nvPr/>
        </p:nvSpPr>
        <p:spPr>
          <a:xfrm>
            <a:off x="5105825" y="269112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7" name="Google Shape;1427;p146"/>
          <p:cNvCxnSpPr/>
          <p:nvPr/>
        </p:nvCxnSpPr>
        <p:spPr>
          <a:xfrm flipH="1">
            <a:off x="33382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8" name="Google Shape;1428;p146"/>
          <p:cNvSpPr/>
          <p:nvPr/>
        </p:nvSpPr>
        <p:spPr>
          <a:xfrm>
            <a:off x="3172850" y="312382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46"/>
          <p:cNvSpPr/>
          <p:nvPr/>
        </p:nvSpPr>
        <p:spPr>
          <a:xfrm>
            <a:off x="30933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46"/>
          <p:cNvSpPr/>
          <p:nvPr/>
        </p:nvSpPr>
        <p:spPr>
          <a:xfrm>
            <a:off x="1613075" y="1322133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46"/>
          <p:cNvSpPr/>
          <p:nvPr/>
        </p:nvSpPr>
        <p:spPr>
          <a:xfrm>
            <a:off x="132775" y="1322208"/>
            <a:ext cx="1480200" cy="3036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</a:t>
            </a:r>
            <a:r>
              <a:rPr lang="en"/>
              <a:t>HPO </a:t>
            </a:r>
            <a:r>
              <a:rPr lang="en"/>
              <a:t>algorithm</a:t>
            </a:r>
            <a:endParaRPr/>
          </a:p>
        </p:txBody>
      </p:sp>
      <p:sp>
        <p:nvSpPr>
          <p:cNvPr id="1433" name="Google Shape;1433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4" name="Google Shape;1434;p146"/>
          <p:cNvSpPr txBox="1"/>
          <p:nvPr>
            <p:ph idx="1" type="body"/>
          </p:nvPr>
        </p:nvSpPr>
        <p:spPr>
          <a:xfrm>
            <a:off x="13617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          How many dimensions?</a:t>
            </a:r>
            <a:endParaRPr/>
          </a:p>
        </p:txBody>
      </p:sp>
      <p:sp>
        <p:nvSpPr>
          <p:cNvPr id="1435" name="Google Shape;1435;p146"/>
          <p:cNvSpPr txBox="1"/>
          <p:nvPr/>
        </p:nvSpPr>
        <p:spPr>
          <a:xfrm>
            <a:off x="136175" y="3686575"/>
            <a:ext cx="833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Search          Random Search    </a:t>
            </a:r>
            <a:r>
              <a:rPr lang="en">
                <a:solidFill>
                  <a:schemeClr val="dk1"/>
                </a:solidFill>
              </a:rPr>
              <a:t>PBT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                      Hyperband (Li et al 2017)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Search                                 </a:t>
            </a:r>
            <a:r>
              <a:rPr lang="en">
                <a:solidFill>
                  <a:schemeClr val="dk1"/>
                </a:solidFill>
              </a:rPr>
              <a:t>   </a:t>
            </a:r>
            <a:r>
              <a:rPr lang="en"/>
              <a:t>                            ASHA        </a:t>
            </a:r>
            <a:r>
              <a:rPr lang="en">
                <a:solidFill>
                  <a:schemeClr val="dk1"/>
                </a:solidFill>
              </a:rPr>
              <a:t>(Li et al 2018) </a:t>
            </a:r>
            <a:r>
              <a:rPr lang="en"/>
              <a:t>              </a:t>
            </a:r>
            <a:endParaRPr/>
          </a:p>
        </p:txBody>
      </p:sp>
      <p:cxnSp>
        <p:nvCxnSpPr>
          <p:cNvPr id="1436" name="Google Shape;1436;p146"/>
          <p:cNvCxnSpPr/>
          <p:nvPr/>
        </p:nvCxnSpPr>
        <p:spPr>
          <a:xfrm>
            <a:off x="356875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7" name="Google Shape;1437;p146"/>
          <p:cNvSpPr/>
          <p:nvPr/>
        </p:nvSpPr>
        <p:spPr>
          <a:xfrm>
            <a:off x="843450" y="268902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8" name="Google Shape;1438;p146"/>
          <p:cNvCxnSpPr/>
          <p:nvPr/>
        </p:nvCxnSpPr>
        <p:spPr>
          <a:xfrm flipH="1">
            <a:off x="356875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9" name="Google Shape;1439;p146"/>
          <p:cNvCxnSpPr/>
          <p:nvPr/>
        </p:nvCxnSpPr>
        <p:spPr>
          <a:xfrm>
            <a:off x="1852300" y="28190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0" name="Google Shape;1440;p146"/>
          <p:cNvCxnSpPr/>
          <p:nvPr/>
        </p:nvCxnSpPr>
        <p:spPr>
          <a:xfrm>
            <a:off x="3347725" y="2816975"/>
            <a:ext cx="1395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1" name="Google Shape;1441;p146"/>
          <p:cNvCxnSpPr/>
          <p:nvPr/>
        </p:nvCxnSpPr>
        <p:spPr>
          <a:xfrm flipH="1">
            <a:off x="1852300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2" name="Google Shape;1442;p146"/>
          <p:cNvCxnSpPr/>
          <p:nvPr/>
        </p:nvCxnSpPr>
        <p:spPr>
          <a:xfrm flipH="1">
            <a:off x="4838388" y="2819075"/>
            <a:ext cx="9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3" name="Google Shape;1443;p146"/>
          <p:cNvSpPr/>
          <p:nvPr/>
        </p:nvSpPr>
        <p:spPr>
          <a:xfrm>
            <a:off x="184375" y="3108575"/>
            <a:ext cx="3546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46"/>
          <p:cNvSpPr/>
          <p:nvPr/>
        </p:nvSpPr>
        <p:spPr>
          <a:xfrm>
            <a:off x="1722500" y="310857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46"/>
          <p:cNvSpPr/>
          <p:nvPr/>
        </p:nvSpPr>
        <p:spPr>
          <a:xfrm>
            <a:off x="2250500" y="2689025"/>
            <a:ext cx="49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46"/>
          <p:cNvSpPr/>
          <p:nvPr/>
        </p:nvSpPr>
        <p:spPr>
          <a:xfrm>
            <a:off x="3723736" y="2689013"/>
            <a:ext cx="3741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46"/>
          <p:cNvSpPr/>
          <p:nvPr/>
        </p:nvSpPr>
        <p:spPr>
          <a:xfrm>
            <a:off x="4636725" y="3108575"/>
            <a:ext cx="402000" cy="2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46"/>
          <p:cNvSpPr txBox="1"/>
          <p:nvPr>
            <p:ph idx="1" type="body"/>
          </p:nvPr>
        </p:nvSpPr>
        <p:spPr>
          <a:xfrm>
            <a:off x="1614725" y="1322200"/>
            <a:ext cx="15753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         Computation time per trial</a:t>
            </a:r>
            <a:endParaRPr/>
          </a:p>
        </p:txBody>
      </p:sp>
      <p:sp>
        <p:nvSpPr>
          <p:cNvPr id="1449" name="Google Shape;1449;p146"/>
          <p:cNvSpPr txBox="1"/>
          <p:nvPr>
            <p:ph idx="1" type="body"/>
          </p:nvPr>
        </p:nvSpPr>
        <p:spPr>
          <a:xfrm>
            <a:off x="3095025" y="1322200"/>
            <a:ext cx="16980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3.               </a:t>
            </a:r>
            <a:r>
              <a:rPr lang="en"/>
              <a:t>Unstable training</a:t>
            </a:r>
            <a:endParaRPr/>
          </a:p>
        </p:txBody>
      </p:sp>
      <p:sp>
        <p:nvSpPr>
          <p:cNvPr id="1450" name="Google Shape;1450;p146"/>
          <p:cNvSpPr txBox="1"/>
          <p:nvPr>
            <p:ph idx="1" type="body"/>
          </p:nvPr>
        </p:nvSpPr>
        <p:spPr>
          <a:xfrm>
            <a:off x="4575325" y="1322200"/>
            <a:ext cx="14769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4.           Late learners</a:t>
            </a:r>
            <a:endParaRPr/>
          </a:p>
        </p:txBody>
      </p:sp>
      <p:sp>
        <p:nvSpPr>
          <p:cNvPr id="1451" name="Google Shape;1451;p146"/>
          <p:cNvSpPr txBox="1"/>
          <p:nvPr/>
        </p:nvSpPr>
        <p:spPr>
          <a:xfrm>
            <a:off x="136175" y="2607700"/>
            <a:ext cx="736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&gt; 2                        &gt; 5m                      no                        yes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3                          &lt; 1m                      yes                        no                    </a:t>
            </a:r>
            <a:endParaRPr/>
          </a:p>
        </p:txBody>
      </p:sp>
      <p:pic>
        <p:nvPicPr>
          <p:cNvPr id="1452" name="Google Shape;1452;p146"/>
          <p:cNvPicPr preferRelativeResize="0"/>
          <p:nvPr/>
        </p:nvPicPr>
        <p:blipFill rotWithShape="1">
          <a:blip r:embed="rId3">
            <a:alphaModFix/>
          </a:blip>
          <a:srcRect b="0" l="0" r="0" t="18273"/>
          <a:stretch/>
        </p:blipFill>
        <p:spPr>
          <a:xfrm>
            <a:off x="6229150" y="1825873"/>
            <a:ext cx="2911150" cy="165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